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0" r:id="rId1"/>
    <p:sldMasterId id="2147483651" r:id="rId2"/>
  </p:sldMasterIdLst>
  <p:notesMasterIdLst>
    <p:notesMasterId r:id="rId63"/>
  </p:notesMasterIdLst>
  <p:handoutMasterIdLst>
    <p:handoutMasterId r:id="rId64"/>
  </p:handoutMasterIdLst>
  <p:sldIdLst>
    <p:sldId id="461" r:id="rId3"/>
    <p:sldId id="257" r:id="rId4"/>
    <p:sldId id="462" r:id="rId5"/>
    <p:sldId id="463" r:id="rId6"/>
    <p:sldId id="565" r:id="rId7"/>
    <p:sldId id="566" r:id="rId8"/>
    <p:sldId id="464" r:id="rId9"/>
    <p:sldId id="489" r:id="rId10"/>
    <p:sldId id="535" r:id="rId11"/>
    <p:sldId id="567" r:id="rId12"/>
    <p:sldId id="575" r:id="rId13"/>
    <p:sldId id="492" r:id="rId14"/>
    <p:sldId id="568" r:id="rId15"/>
    <p:sldId id="493" r:id="rId16"/>
    <p:sldId id="465" r:id="rId17"/>
    <p:sldId id="569" r:id="rId18"/>
    <p:sldId id="498" r:id="rId19"/>
    <p:sldId id="570" r:id="rId20"/>
    <p:sldId id="538" r:id="rId21"/>
    <p:sldId id="555" r:id="rId22"/>
    <p:sldId id="503" r:id="rId23"/>
    <p:sldId id="466" r:id="rId24"/>
    <p:sldId id="571" r:id="rId25"/>
    <p:sldId id="540" r:id="rId26"/>
    <p:sldId id="572" r:id="rId27"/>
    <p:sldId id="511" r:id="rId28"/>
    <p:sldId id="541" r:id="rId29"/>
    <p:sldId id="542" r:id="rId30"/>
    <p:sldId id="573" r:id="rId31"/>
    <p:sldId id="556" r:id="rId32"/>
    <p:sldId id="507" r:id="rId33"/>
    <p:sldId id="467" r:id="rId34"/>
    <p:sldId id="576" r:id="rId35"/>
    <p:sldId id="468" r:id="rId36"/>
    <p:sldId id="515" r:id="rId37"/>
    <p:sldId id="574" r:id="rId38"/>
    <p:sldId id="470" r:id="rId39"/>
    <p:sldId id="547" r:id="rId40"/>
    <p:sldId id="548" r:id="rId41"/>
    <p:sldId id="557" r:id="rId42"/>
    <p:sldId id="549" r:id="rId43"/>
    <p:sldId id="551" r:id="rId44"/>
    <p:sldId id="558" r:id="rId45"/>
    <p:sldId id="476" r:id="rId46"/>
    <p:sldId id="559" r:id="rId47"/>
    <p:sldId id="477" r:id="rId48"/>
    <p:sldId id="521" r:id="rId49"/>
    <p:sldId id="560" r:id="rId50"/>
    <p:sldId id="561" r:id="rId51"/>
    <p:sldId id="522" r:id="rId52"/>
    <p:sldId id="577" r:id="rId53"/>
    <p:sldId id="562" r:id="rId54"/>
    <p:sldId id="552" r:id="rId55"/>
    <p:sldId id="563" r:id="rId56"/>
    <p:sldId id="478" r:id="rId57"/>
    <p:sldId id="523" r:id="rId58"/>
    <p:sldId id="564" r:id="rId59"/>
    <p:sldId id="481" r:id="rId60"/>
    <p:sldId id="529" r:id="rId61"/>
    <p:sldId id="554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244" autoAdjust="0"/>
  </p:normalViewPr>
  <p:slideViewPr>
    <p:cSldViewPr>
      <p:cViewPr varScale="1">
        <p:scale>
          <a:sx n="47" d="100"/>
          <a:sy n="47" d="100"/>
        </p:scale>
        <p:origin x="11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7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AAA7FCE-1440-45A1-9AE7-2BA9CAE3F8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32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248ECA-8F62-4027-8593-7F35EFB573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395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0861942-DE37-4869-B7B4-30E73032E515}" type="slidenum">
              <a:rPr lang="en-US" smtClean="0"/>
              <a:pPr eaLnBrk="1" hangingPunct="1"/>
              <a:t>1</a:t>
            </a:fld>
            <a:endParaRPr lang="en-US" dirty="0"/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/>
            <a:fld id="{42D70A3E-B190-44CC-9C14-1D6B65B4C97A}" type="slidenum">
              <a:rPr lang="en-US" sz="1200"/>
              <a:pPr algn="r"/>
              <a:t>1</a:t>
            </a:fld>
            <a:endParaRPr lang="en-US" sz="1200" dirty="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A+ Guide to Hardware, 9th Edition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marL="0" indent="0" algn="l" eaLnBrk="1" hangingPunct="1">
              <a:lnSpc>
                <a:spcPct val="90000"/>
              </a:lnSpc>
              <a:buFontTx/>
              <a:buNone/>
            </a:pPr>
            <a:r>
              <a:rPr lang="en-US" sz="1200" i="1" dirty="0">
                <a:solidFill>
                  <a:schemeClr val="tx1"/>
                </a:solidFill>
              </a:rPr>
              <a:t>Chapter 3</a:t>
            </a:r>
          </a:p>
          <a:p>
            <a:pPr marL="0" indent="0" algn="l" eaLnBrk="1" hangingPunct="1">
              <a:lnSpc>
                <a:spcPct val="90000"/>
              </a:lnSpc>
              <a:buFontTx/>
              <a:buNone/>
            </a:pPr>
            <a:r>
              <a:rPr lang="en-US" sz="1200" i="1" dirty="0">
                <a:solidFill>
                  <a:schemeClr val="tx1"/>
                </a:solidFill>
              </a:rPr>
              <a:t>All About Motherboards</a:t>
            </a:r>
          </a:p>
          <a:p>
            <a:pPr eaLnBrk="1" hangingPunct="1"/>
            <a:endParaRPr lang="es-EC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33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3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6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  <a:p>
            <a:endParaRPr lang="en-US" dirty="0"/>
          </a:p>
          <a:p>
            <a:pPr eaLnBrk="1" hangingPunct="1"/>
            <a:r>
              <a:rPr lang="en-US" dirty="0"/>
              <a:t>Zero insertion force (ZIF) sockets</a:t>
            </a:r>
          </a:p>
          <a:p>
            <a:pPr lvl="1" eaLnBrk="1" hangingPunct="1"/>
            <a:r>
              <a:rPr lang="en-US" dirty="0"/>
              <a:t>All current processor sockets</a:t>
            </a:r>
          </a:p>
          <a:p>
            <a:pPr lvl="1" eaLnBrk="1" hangingPunct="1"/>
            <a:r>
              <a:rPr lang="en-US" dirty="0"/>
              <a:t>Side lever lifts processor up and out of the socket</a:t>
            </a:r>
          </a:p>
          <a:p>
            <a:pPr eaLnBrk="1" hangingPunct="1"/>
            <a:r>
              <a:rPr lang="en-US" dirty="0"/>
              <a:t>Sockets for AMD Processors</a:t>
            </a:r>
          </a:p>
          <a:p>
            <a:pPr lvl="1" eaLnBrk="1" hangingPunct="1"/>
            <a:r>
              <a:rPr lang="en-US" dirty="0"/>
              <a:t>AMD uses the PGA socket architecture (desktops)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49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9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Match a processor to the socket and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Refer to motherboard, processor compatibility documentation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61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Chipset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Chipset: set of chips on motherboard that work with processor to collectively control: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Memory, motherboard buses, some peripherals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Major manufacturers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Intel and AMD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Intel Chipsets</a:t>
            </a:r>
          </a:p>
          <a:p>
            <a:pPr lvl="1" eaLnBrk="1" hangingPunct="1"/>
            <a:r>
              <a:rPr lang="en-US" dirty="0"/>
              <a:t>North Bridge and South Bridge - Uses hub interface</a:t>
            </a:r>
          </a:p>
          <a:p>
            <a:pPr lvl="2" eaLnBrk="1" hangingPunct="1"/>
            <a:r>
              <a:rPr lang="en-US" dirty="0"/>
              <a:t>All I/O buses (input/output buses) connect to hub</a:t>
            </a:r>
          </a:p>
          <a:p>
            <a:pPr lvl="3" eaLnBrk="1" hangingPunct="1"/>
            <a:r>
              <a:rPr lang="en-US" dirty="0"/>
              <a:t>Hub connects to system bus</a:t>
            </a:r>
          </a:p>
          <a:p>
            <a:pPr lvl="2" eaLnBrk="1" hangingPunct="1"/>
            <a:r>
              <a:rPr lang="en-US" dirty="0"/>
              <a:t>North Bridge – fast end of hub</a:t>
            </a:r>
          </a:p>
          <a:p>
            <a:pPr lvl="2" eaLnBrk="1" hangingPunct="1"/>
            <a:r>
              <a:rPr lang="en-US" dirty="0"/>
              <a:t>South Bridge – slow end of hub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83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Chipset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98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Chipset</a:t>
            </a:r>
          </a:p>
          <a:p>
            <a:endParaRPr lang="en-US" dirty="0"/>
          </a:p>
          <a:p>
            <a:pPr eaLnBrk="1" hangingPunct="1"/>
            <a:r>
              <a:rPr lang="en-US" dirty="0"/>
              <a:t>Intel Chipsets (cont’d)</a:t>
            </a:r>
          </a:p>
          <a:p>
            <a:pPr lvl="1" eaLnBrk="1" hangingPunct="1"/>
            <a:r>
              <a:rPr lang="en-US" dirty="0"/>
              <a:t>Nehalem chipset</a:t>
            </a:r>
          </a:p>
          <a:p>
            <a:pPr lvl="2" eaLnBrk="1" hangingPunct="1"/>
            <a:r>
              <a:rPr lang="en-US" dirty="0"/>
              <a:t>Contain memory controller within processor housing</a:t>
            </a:r>
          </a:p>
          <a:p>
            <a:pPr lvl="2" eaLnBrk="1" hangingPunct="1"/>
            <a:r>
              <a:rPr lang="en-US" dirty="0"/>
              <a:t>Memory connects directly to processor</a:t>
            </a:r>
          </a:p>
          <a:p>
            <a:pPr lvl="2" eaLnBrk="1" hangingPunct="1"/>
            <a:r>
              <a:rPr lang="en-US" dirty="0"/>
              <a:t>Has QuickPath Interconnect (QPI) technology</a:t>
            </a:r>
          </a:p>
          <a:p>
            <a:pPr lvl="3" eaLnBrk="1" hangingPunct="1"/>
            <a:r>
              <a:rPr lang="en-US" dirty="0"/>
              <a:t>Has 16 lanes for data packets</a:t>
            </a:r>
          </a:p>
          <a:p>
            <a:pPr lvl="1" eaLnBrk="1" hangingPunct="1"/>
            <a:r>
              <a:rPr lang="en-US" dirty="0"/>
              <a:t>Sandy Bridge chipset</a:t>
            </a:r>
          </a:p>
          <a:p>
            <a:pPr lvl="2" eaLnBrk="1" hangingPunct="1"/>
            <a:r>
              <a:rPr lang="en-US" dirty="0"/>
              <a:t>Memory and graphics controller in processor</a:t>
            </a:r>
          </a:p>
          <a:p>
            <a:pPr lvl="2" eaLnBrk="1" hangingPunct="1"/>
            <a:r>
              <a:rPr lang="en-US" dirty="0"/>
              <a:t>Second Generation Core i7 processor is an example</a:t>
            </a:r>
          </a:p>
          <a:p>
            <a:pPr lvl="2" eaLnBrk="1" hangingPunct="1"/>
            <a:r>
              <a:rPr lang="en-US" dirty="0"/>
              <a:t>Sandy Bridge motherboards use DDR3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23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Chipset</a:t>
            </a:r>
          </a:p>
          <a:p>
            <a:endParaRPr lang="en-US" dirty="0"/>
          </a:p>
          <a:p>
            <a:pPr eaLnBrk="1" hangingPunct="1"/>
            <a:r>
              <a:rPr lang="en-US" dirty="0"/>
              <a:t>Intel Chipsets (cont’d)</a:t>
            </a:r>
          </a:p>
          <a:p>
            <a:pPr lvl="1" eaLnBrk="1" hangingPunct="1"/>
            <a:r>
              <a:rPr lang="en-US" dirty="0"/>
              <a:t>Nehalem chipset</a:t>
            </a:r>
          </a:p>
          <a:p>
            <a:pPr lvl="2" eaLnBrk="1" hangingPunct="1"/>
            <a:r>
              <a:rPr lang="en-US" dirty="0"/>
              <a:t>Contain memory controller within processor housing</a:t>
            </a:r>
          </a:p>
          <a:p>
            <a:pPr lvl="2" eaLnBrk="1" hangingPunct="1"/>
            <a:r>
              <a:rPr lang="en-US" dirty="0"/>
              <a:t>Memory connects directly to processor</a:t>
            </a:r>
          </a:p>
          <a:p>
            <a:pPr lvl="2" eaLnBrk="1" hangingPunct="1"/>
            <a:r>
              <a:rPr lang="en-US" dirty="0"/>
              <a:t>Has QuickPath Interconnect (QPI) technology</a:t>
            </a:r>
          </a:p>
          <a:p>
            <a:pPr lvl="3" eaLnBrk="1" hangingPunct="1"/>
            <a:r>
              <a:rPr lang="en-US" dirty="0"/>
              <a:t>Has 16 lanes for data packets</a:t>
            </a:r>
          </a:p>
          <a:p>
            <a:pPr lvl="1" eaLnBrk="1" hangingPunct="1"/>
            <a:r>
              <a:rPr lang="en-US" dirty="0"/>
              <a:t>Sandy Bridge chipset</a:t>
            </a:r>
          </a:p>
          <a:p>
            <a:pPr lvl="2" eaLnBrk="1" hangingPunct="1"/>
            <a:r>
              <a:rPr lang="en-US" dirty="0"/>
              <a:t>Memory and graphics controller in processor</a:t>
            </a:r>
          </a:p>
          <a:p>
            <a:pPr lvl="2" eaLnBrk="1" hangingPunct="1"/>
            <a:r>
              <a:rPr lang="en-US" dirty="0"/>
              <a:t>Second Generation Core i7 processor is an example</a:t>
            </a:r>
          </a:p>
          <a:p>
            <a:pPr lvl="2" eaLnBrk="1" hangingPunct="1"/>
            <a:r>
              <a:rPr lang="en-US" dirty="0"/>
              <a:t>Sandy Bridge motherboards use DDR3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57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Chipset</a:t>
            </a:r>
          </a:p>
          <a:p>
            <a:endParaRPr lang="en-US" dirty="0"/>
          </a:p>
          <a:p>
            <a:r>
              <a:rPr lang="en-US" dirty="0"/>
              <a:t>Intel Chipsets (cont’d)</a:t>
            </a:r>
          </a:p>
          <a:p>
            <a:pPr lvl="1"/>
            <a:r>
              <a:rPr lang="en-US" dirty="0"/>
              <a:t>Ivy Bridge chipset – 3</a:t>
            </a:r>
            <a:r>
              <a:rPr lang="en-US" baseline="30000" dirty="0"/>
              <a:t>rd</a:t>
            </a:r>
            <a:r>
              <a:rPr lang="en-US" dirty="0"/>
              <a:t> generation processors released in 2012</a:t>
            </a:r>
          </a:p>
          <a:p>
            <a:pPr lvl="2"/>
            <a:r>
              <a:rPr lang="en-US" dirty="0"/>
              <a:t>Use less power</a:t>
            </a:r>
          </a:p>
          <a:p>
            <a:pPr lvl="2"/>
            <a:r>
              <a:rPr lang="en-US" dirty="0"/>
              <a:t>More transistors in a smaller place</a:t>
            </a:r>
          </a:p>
          <a:p>
            <a:pPr lvl="2"/>
            <a:r>
              <a:rPr lang="en-US" dirty="0"/>
              <a:t>Perform better than earlier products</a:t>
            </a:r>
          </a:p>
          <a:p>
            <a:pPr lvl="2"/>
            <a:r>
              <a:rPr lang="en-US" dirty="0"/>
              <a:t>Uses a single Platform Controller Hub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0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A951261-FD11-47EE-94F4-EF8614786253}" type="slidenum">
              <a:rPr lang="en-US" smtClean="0"/>
              <a:pPr eaLnBrk="1" hangingPunct="1"/>
              <a:t>2</a:t>
            </a:fld>
            <a:endParaRPr lang="en-US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Objectives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/>
              <a:t>Describe and contrast various types and features of motherboards</a:t>
            </a:r>
          </a:p>
          <a:p>
            <a:pPr eaLnBrk="1" hangingPunct="1"/>
            <a:r>
              <a:rPr lang="en-US" dirty="0"/>
              <a:t>Configure a motherboard using BIOS or UEFI firmware</a:t>
            </a:r>
          </a:p>
          <a:p>
            <a:pPr eaLnBrk="1" hangingPunct="1"/>
            <a:r>
              <a:rPr lang="en-US" dirty="0"/>
              <a:t>Maintain a motherboard, including updating drivers, flashing UEFI/BIOS, and replacing the CMOS battery</a:t>
            </a:r>
          </a:p>
          <a:p>
            <a:pPr eaLnBrk="1" hangingPunct="1"/>
            <a:r>
              <a:rPr lang="en-US" dirty="0"/>
              <a:t>Select, install, and replace a motherboard</a:t>
            </a:r>
          </a:p>
          <a:p>
            <a:pPr eaLnBrk="1" hangingPunct="1"/>
            <a:endParaRPr lang="en-CA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82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Chipset</a:t>
            </a:r>
          </a:p>
          <a:p>
            <a:endParaRPr lang="en-US" dirty="0"/>
          </a:p>
          <a:p>
            <a:r>
              <a:rPr lang="en-US" dirty="0"/>
              <a:t>Intel Chipsets (cont’d)</a:t>
            </a:r>
          </a:p>
          <a:p>
            <a:pPr lvl="1"/>
            <a:r>
              <a:rPr lang="en-US" dirty="0"/>
              <a:t>Haswell and Broadwell chipsets</a:t>
            </a:r>
          </a:p>
          <a:p>
            <a:pPr lvl="2"/>
            <a:r>
              <a:rPr lang="en-US" dirty="0"/>
              <a:t>Haswell - released in 2013</a:t>
            </a:r>
          </a:p>
          <a:p>
            <a:pPr lvl="3"/>
            <a:r>
              <a:rPr lang="en-US" dirty="0"/>
              <a:t>Work with the LGA1150 and LGA2011 sockets</a:t>
            </a:r>
          </a:p>
          <a:p>
            <a:pPr lvl="3"/>
            <a:r>
              <a:rPr lang="en-US" dirty="0"/>
              <a:t>Work with DDR3 and DDR4 memory and use less power than previous chipsets</a:t>
            </a:r>
          </a:p>
          <a:p>
            <a:pPr lvl="2"/>
            <a:r>
              <a:rPr lang="en-US" dirty="0"/>
              <a:t>Broadwell – released in 2015</a:t>
            </a:r>
          </a:p>
          <a:p>
            <a:pPr lvl="3"/>
            <a:r>
              <a:rPr lang="en-US" dirty="0"/>
              <a:t>Faster than the Haswell chipsets</a:t>
            </a:r>
          </a:p>
          <a:p>
            <a:pPr lvl="3"/>
            <a:r>
              <a:rPr lang="en-US" dirty="0"/>
              <a:t>Use the LGA1150 socket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22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Chipset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AMD chipsets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AMD A-series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Designed to support the AMD Accelerated Processing Unit (APU), which is a combination of a CPU and a graphics processing unit (GPU)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Support AMD CrossFire technology, which uses dual video cards in the same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AMD 9-series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/>
              <a:t>Designed to support AMD processors that can have up to eight cores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62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System of pathways used for communication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Carried by bus: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Power, control signals, memory addresses,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These lines are sometimes called data bus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Data and instructions exist in binary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Only two states: on and off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Data path size: width of a data 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Examples: 8-bit bus has eight wire (lines) to transmit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22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67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  <a:p>
            <a:r>
              <a:rPr lang="en-US" dirty="0"/>
              <a:t>System clock (system timer) – times activities on the motherboard</a:t>
            </a:r>
          </a:p>
          <a:p>
            <a:r>
              <a:rPr lang="en-US" dirty="0"/>
              <a:t>Speed of memory, Front Side Bus, processor, or other component is measured in </a:t>
            </a:r>
            <a:r>
              <a:rPr lang="en-US" b="1" dirty="0"/>
              <a:t>hertz (Hz)</a:t>
            </a:r>
            <a:r>
              <a:rPr lang="en-US" dirty="0"/>
              <a:t>, which is one cycle per second</a:t>
            </a:r>
          </a:p>
          <a:p>
            <a:pPr lvl="1"/>
            <a:r>
              <a:rPr lang="en-US" dirty="0"/>
              <a:t>Megahertz (MHz): one million cycles per second</a:t>
            </a:r>
          </a:p>
          <a:p>
            <a:pPr lvl="1"/>
            <a:r>
              <a:rPr lang="en-US" dirty="0"/>
              <a:t>Gigahertz (GHz): one billion cycles per second</a:t>
            </a:r>
            <a:endParaRPr lang="en-US" b="1" dirty="0"/>
          </a:p>
          <a:p>
            <a:r>
              <a:rPr lang="en-US" dirty="0"/>
              <a:t>Motherboards can have more than one bus</a:t>
            </a:r>
          </a:p>
          <a:p>
            <a:pPr lvl="1"/>
            <a:r>
              <a:rPr lang="en-US" dirty="0"/>
              <a:t>Table 3-4 on the following slide lists many buses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01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96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Conventional PCI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Improved several times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PCI Version 2.x introduced the 64-bit, 3.3 V PCI slot, doubling the data throughput of the 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Four types of slots and six possible PCI card configurations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53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  <a:p>
            <a:r>
              <a:rPr lang="en-US" dirty="0"/>
              <a:t>PCI-X</a:t>
            </a:r>
          </a:p>
          <a:p>
            <a:pPr lvl="1"/>
            <a:r>
              <a:rPr lang="en-US" dirty="0"/>
              <a:t>Uses 64-bit data path</a:t>
            </a:r>
          </a:p>
          <a:p>
            <a:pPr lvl="1"/>
            <a:r>
              <a:rPr lang="en-US" dirty="0"/>
              <a:t>Latest revision is PCI-X 3.0 (all revisions are backward-compatible)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40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  <a:p>
            <a:r>
              <a:rPr lang="en-US" dirty="0"/>
              <a:t>PCI Express (PCIe)</a:t>
            </a:r>
          </a:p>
          <a:p>
            <a:pPr lvl="1"/>
            <a:r>
              <a:rPr lang="en-US" dirty="0"/>
              <a:t>Not backward compatible with conventional PCI or PCI-X</a:t>
            </a:r>
          </a:p>
          <a:p>
            <a:pPr lvl="1"/>
            <a:r>
              <a:rPr lang="en-US" dirty="0"/>
              <a:t>Expected to replace both PCI and PCI-X </a:t>
            </a:r>
          </a:p>
          <a:p>
            <a:pPr lvl="1"/>
            <a:r>
              <a:rPr lang="en-US" dirty="0"/>
              <a:t>Uses a serial bus, which is faster than parallel</a:t>
            </a:r>
          </a:p>
          <a:p>
            <a:pPr lvl="1"/>
            <a:r>
              <a:rPr lang="en-US" dirty="0"/>
              <a:t>Comes in four different slot sizes</a:t>
            </a:r>
          </a:p>
          <a:p>
            <a:pPr lvl="2"/>
            <a:r>
              <a:rPr lang="en-US" dirty="0"/>
              <a:t>PCI Express x1, x4, x8, and x16</a:t>
            </a:r>
          </a:p>
          <a:p>
            <a:pPr lvl="1"/>
            <a:r>
              <a:rPr lang="en-US" dirty="0"/>
              <a:t>Latest version is PCIe 4.0 which doubles the throughput of version 3.0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72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7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Motherboard Types and Features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Most complicated computer component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One of the first items to consider when building a computer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Consider the following when purchasing a motherboard: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Form factor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Processor socket and chipset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Buses and number of bus slots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Other connectors, slots, and ports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82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  <a:p>
            <a:r>
              <a:rPr lang="en-US" dirty="0"/>
              <a:t>MiniPCi and MiniPCIe in Laptops</a:t>
            </a:r>
          </a:p>
          <a:p>
            <a:pPr lvl="1"/>
            <a:r>
              <a:rPr lang="en-US" dirty="0"/>
              <a:t>Smaller versions of the PCI and PCIe slots</a:t>
            </a:r>
          </a:p>
          <a:p>
            <a:pPr lvl="1"/>
            <a:r>
              <a:rPr lang="en-US" dirty="0"/>
              <a:t>Mini PCIe slots have 52 or 54 pins and one notch offset from the center of the slot</a:t>
            </a:r>
          </a:p>
          <a:p>
            <a:pPr lvl="1"/>
            <a:r>
              <a:rPr lang="en-US" dirty="0"/>
              <a:t>Mini PCI slot is wider with 100 or 124 pins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60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PCI Riser cards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Installs in a PCI slot and provides another slot at a right angle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Used to fit PCI, PCIe, and PCI-X cards into a low-profile or slimline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43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Onboard Ports and Connectors</a:t>
            </a:r>
          </a:p>
          <a:p>
            <a:endParaRPr lang="en-US" dirty="0"/>
          </a:p>
          <a:p>
            <a:pPr eaLnBrk="1" hangingPunct="1"/>
            <a:r>
              <a:rPr lang="en-US" dirty="0"/>
              <a:t>Onboard ports (integrated components)</a:t>
            </a:r>
          </a:p>
          <a:p>
            <a:pPr lvl="1" eaLnBrk="1" hangingPunct="1"/>
            <a:r>
              <a:rPr lang="en-US" dirty="0"/>
              <a:t>Ports coming directly off the motherboard </a:t>
            </a:r>
          </a:p>
          <a:p>
            <a:pPr lvl="2" eaLnBrk="1" hangingPunct="1"/>
            <a:r>
              <a:rPr lang="en-US" dirty="0"/>
              <a:t>USB, sound, network, FireWire, video, eSATA ports</a:t>
            </a:r>
          </a:p>
          <a:p>
            <a:pPr lvl="2" eaLnBrk="1" hangingPunct="1"/>
            <a:r>
              <a:rPr lang="en-US" dirty="0"/>
              <a:t>Older motherboards might have mouse and keyboard ports, parallel and serial ports</a:t>
            </a:r>
          </a:p>
          <a:p>
            <a:pPr eaLnBrk="1" hangingPunct="1"/>
            <a:r>
              <a:rPr lang="en-US" dirty="0"/>
              <a:t>I/O shield</a:t>
            </a:r>
          </a:p>
          <a:p>
            <a:pPr lvl="1" eaLnBrk="1" hangingPunct="1"/>
            <a:r>
              <a:rPr lang="en-US" dirty="0"/>
              <a:t>Plate installed in computer case providing holes for on-board ports</a:t>
            </a:r>
          </a:p>
          <a:p>
            <a:pPr eaLnBrk="1" hangingPunct="1"/>
            <a:r>
              <a:rPr lang="en-US" dirty="0"/>
              <a:t>Internal connectors</a:t>
            </a:r>
          </a:p>
          <a:p>
            <a:pPr lvl="1" eaLnBrk="1" hangingPunct="1"/>
            <a:r>
              <a:rPr lang="en-US" dirty="0"/>
              <a:t>SATA, USB or FireWire (IEEE 1394) connectors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84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Onboard Ports and Connectors</a:t>
            </a:r>
          </a:p>
          <a:p>
            <a:endParaRPr lang="en-US" dirty="0"/>
          </a:p>
          <a:p>
            <a:pPr eaLnBrk="1" hangingPunct="1"/>
            <a:r>
              <a:rPr lang="en-US" dirty="0"/>
              <a:t>Onboard ports (integrated components)</a:t>
            </a:r>
          </a:p>
          <a:p>
            <a:pPr lvl="1" eaLnBrk="1" hangingPunct="1"/>
            <a:r>
              <a:rPr lang="en-US" dirty="0"/>
              <a:t>Ports coming directly off the motherboard </a:t>
            </a:r>
          </a:p>
          <a:p>
            <a:pPr lvl="2" eaLnBrk="1" hangingPunct="1"/>
            <a:r>
              <a:rPr lang="en-US" dirty="0"/>
              <a:t>USB, sound, network, FireWire, video, eSATA ports</a:t>
            </a:r>
          </a:p>
          <a:p>
            <a:pPr lvl="2" eaLnBrk="1" hangingPunct="1"/>
            <a:r>
              <a:rPr lang="en-US" dirty="0"/>
              <a:t>Older motherboards might have mouse and keyboard ports, parallel and serial ports</a:t>
            </a:r>
          </a:p>
          <a:p>
            <a:pPr eaLnBrk="1" hangingPunct="1"/>
            <a:r>
              <a:rPr lang="en-US" dirty="0"/>
              <a:t>I/O shield</a:t>
            </a:r>
          </a:p>
          <a:p>
            <a:pPr lvl="1" eaLnBrk="1" hangingPunct="1"/>
            <a:r>
              <a:rPr lang="en-US" dirty="0"/>
              <a:t>Plate installed in computer case providing holes for on-board ports</a:t>
            </a:r>
          </a:p>
          <a:p>
            <a:pPr eaLnBrk="1" hangingPunct="1"/>
            <a:r>
              <a:rPr lang="en-US" dirty="0"/>
              <a:t>Internal connectors</a:t>
            </a:r>
          </a:p>
          <a:p>
            <a:pPr lvl="1" eaLnBrk="1" hangingPunct="1"/>
            <a:r>
              <a:rPr lang="en-US" dirty="0"/>
              <a:t>SATA, USB or FireWire (IEEE 1394) connectors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64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Configuring a Motherboard</a:t>
            </a:r>
          </a:p>
          <a:p>
            <a:endParaRPr lang="en-US" dirty="0"/>
          </a:p>
          <a:p>
            <a:pPr eaLnBrk="1" hangingPunct="1"/>
            <a:r>
              <a:rPr lang="en-US" dirty="0"/>
              <a:t>Motherboard settings </a:t>
            </a:r>
          </a:p>
          <a:p>
            <a:pPr lvl="1" eaLnBrk="1" hangingPunct="1"/>
            <a:r>
              <a:rPr lang="en-US" dirty="0"/>
              <a:t>Enable or disable connector or port</a:t>
            </a:r>
          </a:p>
          <a:p>
            <a:pPr lvl="1" eaLnBrk="1" hangingPunct="1"/>
            <a:r>
              <a:rPr lang="en-US" dirty="0"/>
              <a:t>Set CPU frequency, system bus, other buses</a:t>
            </a:r>
          </a:p>
          <a:p>
            <a:pPr lvl="1" eaLnBrk="1" hangingPunct="1"/>
            <a:r>
              <a:rPr lang="en-US" dirty="0"/>
              <a:t>Control security features</a:t>
            </a:r>
          </a:p>
          <a:p>
            <a:pPr lvl="1" eaLnBrk="1" hangingPunct="1"/>
            <a:r>
              <a:rPr lang="en-US" dirty="0"/>
              <a:t>Control what happens when PC first boots</a:t>
            </a:r>
          </a:p>
          <a:p>
            <a:pPr eaLnBrk="1" hangingPunct="1"/>
            <a:r>
              <a:rPr lang="en-US" dirty="0"/>
              <a:t>Motherboards may use these types of firmware:</a:t>
            </a:r>
          </a:p>
          <a:p>
            <a:pPr lvl="1" eaLnBrk="1" hangingPunct="1"/>
            <a:r>
              <a:rPr lang="en-US" dirty="0"/>
              <a:t>BIOS – used on older motherboards</a:t>
            </a:r>
          </a:p>
          <a:p>
            <a:pPr lvl="1" eaLnBrk="1" hangingPunct="1"/>
            <a:r>
              <a:rPr lang="en-US" dirty="0"/>
              <a:t>UEFI – replacing BIOS</a:t>
            </a:r>
          </a:p>
          <a:p>
            <a:pPr lvl="1" eaLnBrk="1" hangingPunct="1"/>
            <a:r>
              <a:rPr lang="en-US" dirty="0"/>
              <a:t>UEFI with BIOS – for backward compatibility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2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BIOS Setup To Configure a Motherboard</a:t>
            </a:r>
          </a:p>
          <a:p>
            <a:endParaRPr lang="en-US" dirty="0"/>
          </a:p>
          <a:p>
            <a:pPr eaLnBrk="1" hangingPunct="1"/>
            <a:r>
              <a:rPr lang="en-US" dirty="0"/>
              <a:t>Access the BIOS Setup Program</a:t>
            </a:r>
          </a:p>
          <a:p>
            <a:pPr lvl="1" eaLnBrk="1" hangingPunct="1"/>
            <a:r>
              <a:rPr lang="en-US" dirty="0"/>
              <a:t>Press a key or combination of keys during the boot process </a:t>
            </a:r>
          </a:p>
          <a:p>
            <a:pPr lvl="2" eaLnBrk="1" hangingPunct="1"/>
            <a:r>
              <a:rPr lang="en-US" dirty="0"/>
              <a:t>Varies from one manufacturer to another</a:t>
            </a:r>
          </a:p>
          <a:p>
            <a:pPr lvl="2" eaLnBrk="1" hangingPunct="1"/>
            <a:r>
              <a:rPr lang="en-US" dirty="0"/>
              <a:t>See documentation for your motherboard or watch the screen near the beginning of the boot</a:t>
            </a:r>
          </a:p>
          <a:p>
            <a:pPr lvl="1" eaLnBrk="1" hangingPunct="1"/>
            <a:r>
              <a:rPr lang="en-US" dirty="0"/>
              <a:t>Setup screen appears with menus and Help features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44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BIOS Setup To Configure a Motherboard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49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  <a:p>
            <a:endParaRPr lang="en-US" dirty="0"/>
          </a:p>
          <a:p>
            <a:pPr eaLnBrk="1" hangingPunct="1"/>
            <a:r>
              <a:rPr lang="en-US" dirty="0"/>
              <a:t>Change the boot sequence</a:t>
            </a:r>
          </a:p>
          <a:p>
            <a:pPr lvl="1" eaLnBrk="1" hangingPunct="1"/>
            <a:r>
              <a:rPr lang="en-US" dirty="0"/>
              <a:t>Might need to change boot sequence from hard drive to DVD for a new Windows install</a:t>
            </a:r>
          </a:p>
          <a:p>
            <a:pPr lvl="1" eaLnBrk="1" hangingPunct="1"/>
            <a:r>
              <a:rPr lang="en-US" dirty="0"/>
              <a:t>After the OS is installed, change setup BIOS to boot first from the hard drive</a:t>
            </a:r>
          </a:p>
          <a:p>
            <a:pPr lvl="2" eaLnBrk="1" hangingPunct="1"/>
            <a:r>
              <a:rPr lang="en-US" dirty="0"/>
              <a:t>To prevent accidental boots from a DVD or other media</a:t>
            </a:r>
          </a:p>
          <a:p>
            <a:pPr lvl="1" eaLnBrk="1" hangingPunct="1"/>
            <a:r>
              <a:rPr lang="en-US" dirty="0"/>
              <a:t>If troubleshooting a boot problem, be sure to set BIOS to perform a full POST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72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  <a:p>
            <a:endParaRPr lang="en-US" dirty="0"/>
          </a:p>
          <a:p>
            <a:r>
              <a:rPr lang="en-US" dirty="0"/>
              <a:t>Configure onboard devices</a:t>
            </a:r>
          </a:p>
          <a:p>
            <a:pPr lvl="1"/>
            <a:r>
              <a:rPr lang="en-US" dirty="0"/>
              <a:t>Enable/disable a port or group of ports</a:t>
            </a:r>
          </a:p>
          <a:p>
            <a:r>
              <a:rPr lang="en-US" dirty="0"/>
              <a:t>View hard drive and optical drive information</a:t>
            </a:r>
          </a:p>
          <a:p>
            <a:r>
              <a:rPr lang="en-US" dirty="0"/>
              <a:t>Processor and clock speeds</a:t>
            </a:r>
          </a:p>
          <a:p>
            <a:pPr lvl="1"/>
            <a:r>
              <a:rPr lang="en-US" dirty="0"/>
              <a:t>Some motherboards allow changing the processor speed and/or the memory multiplier (overclocking)</a:t>
            </a:r>
          </a:p>
          <a:p>
            <a:r>
              <a:rPr lang="en-US" dirty="0"/>
              <a:t>Monitor temperatures, fan speeds, and voltages</a:t>
            </a:r>
          </a:p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Can enable event logging (logs when case is opened)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772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  <a:p>
            <a:endParaRPr lang="en-US" dirty="0"/>
          </a:p>
          <a:p>
            <a:r>
              <a:rPr lang="en-US" dirty="0"/>
              <a:t>Power-on passwords</a:t>
            </a:r>
          </a:p>
          <a:p>
            <a:pPr lvl="1"/>
            <a:r>
              <a:rPr lang="en-US" dirty="0"/>
              <a:t>Assigned in BIOS setup to prevent unauthorized access to the computer and/or BIOS setup utility</a:t>
            </a:r>
          </a:p>
          <a:p>
            <a:pPr lvl="1"/>
            <a:r>
              <a:rPr lang="en-US" dirty="0"/>
              <a:t>May be possible to set a supervisor and user password</a:t>
            </a:r>
          </a:p>
          <a:p>
            <a:pPr lvl="2"/>
            <a:r>
              <a:rPr lang="en-US" dirty="0"/>
              <a:t>If both passwords are set, must enter a valid password to boot the system</a:t>
            </a:r>
          </a:p>
          <a:p>
            <a:pPr lvl="1"/>
            <a:r>
              <a:rPr lang="en-US" dirty="0"/>
              <a:t>How to set passwords varies depending on motherboard and BIOS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6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Motherboard Form Factors</a:t>
            </a:r>
          </a:p>
          <a:p>
            <a:endParaRPr lang="en-US" dirty="0"/>
          </a:p>
          <a:p>
            <a:pPr eaLnBrk="1" hangingPunct="1"/>
            <a:r>
              <a:rPr lang="en-US" dirty="0"/>
              <a:t>Determines motherboard size, features</a:t>
            </a:r>
          </a:p>
          <a:p>
            <a:pPr lvl="1" eaLnBrk="1" hangingPunct="1"/>
            <a:r>
              <a:rPr lang="en-US" dirty="0"/>
              <a:t>Compatible with power supplies, cases, processors, expansion cards</a:t>
            </a:r>
          </a:p>
          <a:p>
            <a:pPr eaLnBrk="1" hangingPunct="1"/>
            <a:r>
              <a:rPr lang="en-US" dirty="0"/>
              <a:t>Most popular</a:t>
            </a:r>
          </a:p>
          <a:p>
            <a:pPr lvl="1" eaLnBrk="1" hangingPunct="1"/>
            <a:r>
              <a:rPr lang="en-US" dirty="0"/>
              <a:t>ATX, MicroATX, and Mini-ITX</a:t>
            </a:r>
          </a:p>
          <a:p>
            <a:pPr lvl="2" eaLnBrk="1" hangingPunct="1"/>
            <a:r>
              <a:rPr lang="en-US" dirty="0"/>
              <a:t>Mini-ITX is smaller than MicroATX and is also known as ITX </a:t>
            </a:r>
          </a:p>
          <a:p>
            <a:pPr eaLnBrk="1" hangingPunct="1"/>
            <a:r>
              <a:rPr lang="en-US" dirty="0"/>
              <a:t>The following slides show examples of form factors and comparisons of sizes and hold positions of several form factors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57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  <a:p>
            <a:endParaRPr lang="en-US" dirty="0"/>
          </a:p>
          <a:p>
            <a:r>
              <a:rPr lang="en-US" dirty="0"/>
              <a:t>BIOS Support for Virtualization</a:t>
            </a:r>
          </a:p>
          <a:p>
            <a:pPr lvl="1"/>
            <a:r>
              <a:rPr lang="en-US" dirty="0"/>
              <a:t>Virtualization is when one physical machine hosts activities that are normally done on multiple machines</a:t>
            </a:r>
          </a:p>
          <a:p>
            <a:pPr lvl="1"/>
            <a:r>
              <a:rPr lang="en-US" dirty="0"/>
              <a:t>Virtual machine (VM) is software that simulates the hardware of a physical computer</a:t>
            </a:r>
          </a:p>
          <a:p>
            <a:pPr lvl="2"/>
            <a:r>
              <a:rPr lang="en-US" dirty="0"/>
              <a:t>Each VM works like a physical computer and is assigned virtual devices such as virtual motherboard and virtual hard drive</a:t>
            </a:r>
          </a:p>
          <a:p>
            <a:pPr lvl="1"/>
            <a:r>
              <a:rPr lang="en-US" dirty="0"/>
              <a:t>Virtualization must be enabled in BIOS setup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80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  <a:p>
            <a:endParaRPr lang="en-US" dirty="0"/>
          </a:p>
          <a:p>
            <a:r>
              <a:rPr lang="en-US" dirty="0"/>
              <a:t>LoJack for Laptops Technology</a:t>
            </a:r>
          </a:p>
          <a:p>
            <a:pPr lvl="1"/>
            <a:r>
              <a:rPr lang="en-US" dirty="0"/>
              <a:t>Technology embedded in the BIOS of many laptops to protect a system against theft</a:t>
            </a:r>
          </a:p>
          <a:p>
            <a:pPr lvl="1"/>
            <a:r>
              <a:rPr lang="en-US" dirty="0"/>
              <a:t>Must subscribe to service</a:t>
            </a:r>
          </a:p>
          <a:p>
            <a:pPr lvl="1"/>
            <a:r>
              <a:rPr lang="en-US" dirty="0"/>
              <a:t>Software and BIOS work together to locate a laptop whenever it connects to the Internet</a:t>
            </a:r>
          </a:p>
          <a:p>
            <a:r>
              <a:rPr lang="en-US" dirty="0"/>
              <a:t>Drive Encryption and Drive Password Protection</a:t>
            </a:r>
          </a:p>
          <a:p>
            <a:pPr lvl="1"/>
            <a:r>
              <a:rPr lang="en-US" dirty="0"/>
              <a:t>Some motherboards allow you to set a password in order to access the hard drive</a:t>
            </a:r>
          </a:p>
          <a:p>
            <a:pPr lvl="1"/>
            <a:r>
              <a:rPr lang="en-US" dirty="0"/>
              <a:t>Password is kept on drive so that it still works even if drive is moved to another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59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  <a:p>
            <a:endParaRPr lang="en-US" dirty="0"/>
          </a:p>
          <a:p>
            <a:r>
              <a:rPr lang="en-US" dirty="0"/>
              <a:t>Exiting the BIOS setup menus</a:t>
            </a:r>
          </a:p>
          <a:p>
            <a:pPr lvl="1"/>
            <a:r>
              <a:rPr lang="en-US" dirty="0"/>
              <a:t>Most exit screens give several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51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UEFI Setup to Configure a Motherboard</a:t>
            </a:r>
          </a:p>
          <a:p>
            <a:endParaRPr lang="en-US" dirty="0"/>
          </a:p>
          <a:p>
            <a:r>
              <a:rPr lang="en-US" dirty="0"/>
              <a:t>Extensible Firmware Interface (EFI), original version first developed by Intel</a:t>
            </a:r>
          </a:p>
          <a:p>
            <a:r>
              <a:rPr lang="en-US" dirty="0"/>
              <a:t>Improves on BIOS in these ways:</a:t>
            </a:r>
          </a:p>
          <a:p>
            <a:pPr lvl="1"/>
            <a:r>
              <a:rPr lang="en-US" dirty="0"/>
              <a:t>Faster and better booting</a:t>
            </a:r>
          </a:p>
          <a:p>
            <a:pPr lvl="1"/>
            <a:r>
              <a:rPr lang="en-US" dirty="0"/>
              <a:t>Mouse-enabled interface</a:t>
            </a:r>
          </a:p>
          <a:p>
            <a:pPr lvl="1"/>
            <a:r>
              <a:rPr lang="en-US" dirty="0"/>
              <a:t>Secure boot</a:t>
            </a:r>
          </a:p>
          <a:p>
            <a:pPr lvl="1"/>
            <a:r>
              <a:rPr lang="en-US" dirty="0"/>
              <a:t>Support for hard drives larger than 2 TB</a:t>
            </a:r>
          </a:p>
          <a:p>
            <a:r>
              <a:rPr lang="en-US" dirty="0"/>
              <a:t>Provides a BIOS boot through its Compatibility Support Module (CSM)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730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Maintaining a Motherboard</a:t>
            </a:r>
          </a:p>
          <a:p>
            <a:endParaRPr lang="en-US" dirty="0"/>
          </a:p>
          <a:p>
            <a:pPr eaLnBrk="1" hangingPunct="1"/>
            <a:r>
              <a:rPr lang="en-US" dirty="0"/>
              <a:t>Motherboard is considered a field replaceable unit</a:t>
            </a:r>
          </a:p>
          <a:p>
            <a:pPr lvl="1" eaLnBrk="1" hangingPunct="1"/>
            <a:r>
              <a:rPr lang="en-US" dirty="0"/>
              <a:t>Need to know how to:</a:t>
            </a:r>
          </a:p>
          <a:p>
            <a:pPr lvl="2" eaLnBrk="1" hangingPunct="1"/>
            <a:r>
              <a:rPr lang="en-US" dirty="0"/>
              <a:t>Update motherboard drivers</a:t>
            </a:r>
          </a:p>
          <a:p>
            <a:pPr lvl="2" eaLnBrk="1" hangingPunct="1"/>
            <a:r>
              <a:rPr lang="en-US" dirty="0"/>
              <a:t>Update flash BIOS or UEFI</a:t>
            </a:r>
          </a:p>
          <a:p>
            <a:pPr lvl="2" eaLnBrk="1" hangingPunct="1"/>
            <a:r>
              <a:rPr lang="en-US" dirty="0"/>
              <a:t>Replace CMOS battery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3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Motherboard Drivers</a:t>
            </a:r>
          </a:p>
          <a:p>
            <a:endParaRPr lang="en-US" dirty="0"/>
          </a:p>
          <a:p>
            <a:pPr eaLnBrk="1" hangingPunct="1"/>
            <a:r>
              <a:rPr lang="en-US" sz="1200" dirty="0"/>
              <a:t>Device drivers are small programs that allow software to interact with certain hardware</a:t>
            </a:r>
          </a:p>
          <a:p>
            <a:pPr eaLnBrk="1" hangingPunct="1"/>
            <a:r>
              <a:rPr lang="en-US" sz="1200" dirty="0"/>
              <a:t>Use Windows internal drivers, bundled CD drivers, or download drivers from manufacturer site</a:t>
            </a:r>
          </a:p>
          <a:p>
            <a:pPr eaLnBrk="1" hangingPunct="1"/>
            <a:r>
              <a:rPr lang="en-US" sz="1200" dirty="0"/>
              <a:t>Always use 32-bit drivers with a 32-bit OS and 64-bit drivers with a 64-bit 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261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Flashing BIOS</a:t>
            </a:r>
          </a:p>
          <a:p>
            <a:endParaRPr lang="en-US" dirty="0"/>
          </a:p>
          <a:p>
            <a:pPr eaLnBrk="1" hangingPunct="1"/>
            <a:r>
              <a:rPr lang="en-US" sz="2500" dirty="0"/>
              <a:t>Flashing BIOS is the process of upgrading or refreshing the programming stored on the firmware chip</a:t>
            </a:r>
          </a:p>
          <a:p>
            <a:pPr lvl="1" eaLnBrk="1" hangingPunct="1"/>
            <a:r>
              <a:rPr lang="en-US" sz="2300" dirty="0"/>
              <a:t>BIOS updates are downloaded from motherboard manufacturer’s Web site or third party site</a:t>
            </a:r>
          </a:p>
          <a:p>
            <a:pPr lvl="1" eaLnBrk="1" hangingPunct="1"/>
            <a:r>
              <a:rPr lang="en-US" sz="2300" dirty="0"/>
              <a:t>Performed if:</a:t>
            </a:r>
          </a:p>
          <a:p>
            <a:pPr lvl="2" eaLnBrk="1" hangingPunct="1"/>
            <a:r>
              <a:rPr lang="en-US" sz="2100" dirty="0"/>
              <a:t>System hangs at odd times or during boot</a:t>
            </a:r>
          </a:p>
          <a:p>
            <a:pPr lvl="2" eaLnBrk="1" hangingPunct="1"/>
            <a:r>
              <a:rPr lang="en-US" sz="2100" dirty="0"/>
              <a:t>Motherboard becomes unstable</a:t>
            </a:r>
          </a:p>
          <a:p>
            <a:pPr lvl="2" eaLnBrk="1" hangingPunct="1"/>
            <a:r>
              <a:rPr lang="en-US" sz="2100" dirty="0"/>
              <a:t>Incorporating new feature, or component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11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Flashing BIOS</a:t>
            </a:r>
          </a:p>
          <a:p>
            <a:endParaRPr lang="en-US" dirty="0"/>
          </a:p>
          <a:p>
            <a:pPr eaLnBrk="1" hangingPunct="1"/>
            <a:r>
              <a:rPr lang="en-US" dirty="0"/>
              <a:t>Methods of installing BIOS updates</a:t>
            </a:r>
          </a:p>
          <a:p>
            <a:pPr lvl="1" eaLnBrk="1" hangingPunct="1"/>
            <a:r>
              <a:rPr lang="en-US" dirty="0"/>
              <a:t>Express BIOS update</a:t>
            </a:r>
          </a:p>
          <a:p>
            <a:pPr lvl="1" eaLnBrk="1" hangingPunct="1"/>
            <a:r>
              <a:rPr lang="en-US" dirty="0"/>
              <a:t>Update from a USB flash drive using setup BIOS</a:t>
            </a:r>
          </a:p>
          <a:p>
            <a:pPr lvl="1" eaLnBrk="1" hangingPunct="1"/>
            <a:r>
              <a:rPr lang="en-US" dirty="0"/>
              <a:t>Update using a bootable CD</a:t>
            </a:r>
          </a:p>
          <a:p>
            <a:pPr lvl="1" eaLnBrk="1" hangingPunct="1"/>
            <a:r>
              <a:rPr lang="en-US" dirty="0"/>
              <a:t>Recovery from a failed update</a:t>
            </a:r>
          </a:p>
          <a:p>
            <a:pPr eaLnBrk="1" hangingPunct="1"/>
            <a:r>
              <a:rPr lang="en-US" dirty="0"/>
              <a:t>“If it’s not broke, don’t fix it” – only update if you’re having trouble with a motherboard</a:t>
            </a:r>
          </a:p>
          <a:p>
            <a:pPr eaLnBrk="1" hangingPunct="1"/>
            <a:r>
              <a:rPr lang="en-US" dirty="0"/>
              <a:t>Don’t update unless the update is a later version than the one installed</a:t>
            </a:r>
          </a:p>
          <a:p>
            <a:pPr eaLnBrk="1" hangingPunct="1"/>
            <a:r>
              <a:rPr lang="en-US" dirty="0"/>
              <a:t>Update should not be interrupted while in progress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372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Flashing UEFI</a:t>
            </a:r>
          </a:p>
          <a:p>
            <a:endParaRPr lang="en-US" dirty="0"/>
          </a:p>
          <a:p>
            <a:r>
              <a:rPr lang="en-US" dirty="0"/>
              <a:t>UEFI updates are more secure than BIOS updates</a:t>
            </a:r>
          </a:p>
          <a:p>
            <a:pPr lvl="1"/>
            <a:r>
              <a:rPr lang="en-US" dirty="0"/>
              <a:t>Require digital signatures for update to be verified</a:t>
            </a:r>
          </a:p>
          <a:p>
            <a:r>
              <a:rPr lang="en-US" dirty="0"/>
              <a:t>UEFI firmware, drivers, and databases can be updated by way of a USB flash drive or from within Windows</a:t>
            </a:r>
          </a:p>
          <a:p>
            <a:r>
              <a:rPr lang="en-US" dirty="0"/>
              <a:t>Windows updates sometimes include UEFI updates</a:t>
            </a:r>
          </a:p>
          <a:p>
            <a:pPr lvl="1"/>
            <a:r>
              <a:rPr lang="en-US" dirty="0"/>
              <a:t>When Windows receives a UEFI update, it hands off the update to UEFI</a:t>
            </a:r>
          </a:p>
          <a:p>
            <a:pPr lvl="1"/>
            <a:r>
              <a:rPr lang="en-US" dirty="0"/>
              <a:t>Firmware is responsible for applying the update and displays a screen letting user know not to disturb the system while the update is in progress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84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Jumpers to Clear BIOS Settings</a:t>
            </a:r>
          </a:p>
          <a:p>
            <a:endParaRPr lang="en-US" dirty="0"/>
          </a:p>
          <a:p>
            <a:pPr eaLnBrk="1" hangingPunct="1"/>
            <a:r>
              <a:rPr lang="en-US" dirty="0"/>
              <a:t>Jumper – two small posts or metal pins that stick up off the motherboard that is open or closed</a:t>
            </a:r>
          </a:p>
          <a:p>
            <a:pPr lvl="1" eaLnBrk="1" hangingPunct="1"/>
            <a:r>
              <a:rPr lang="en-US" dirty="0"/>
              <a:t>Open jumper has no cover and a closed jumper has a cover on the two pins</a:t>
            </a:r>
          </a:p>
          <a:p>
            <a:pPr eaLnBrk="1" hangingPunct="1"/>
            <a:r>
              <a:rPr lang="en-US" dirty="0"/>
              <a:t>Jumpers can be used to clear a forgotten supervisor or power-on password </a:t>
            </a:r>
          </a:p>
          <a:p>
            <a:pPr eaLnBrk="1" hangingPunct="1"/>
            <a:r>
              <a:rPr lang="en-US" dirty="0"/>
              <a:t>If flashing BIOS fails, a jumper can be set to undo the update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7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Motherboard Form Factors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44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Replacing the CMOS Battery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CMOS (complementary metal-oxide semiconductor) RAM is a small amount of memory stored on the motherboard that retains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Even when computer is turned off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If the CMOS battery is disconnected or fails, setup information is lost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replace the CMOS battery: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Choose correct replacement battery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Power down system, unplug it, press power button to drain the power, remove case cover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Use ESD strap, remove old battery using a flat-head screwdriver, pop new battery into place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3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Replacing the CMOS Battery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CMOS (complementary metal-oxide semiconductor) RAM is a small amount of memory stored on the motherboard that retains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Even when computer is turned off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If the CMOS battery is disconnected or fails, setup information is lost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replace the CMOS battery: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Choose correct replacement battery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Power down system, unplug it, press power button to drain the power, remove case cover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Use ESD strap, remove old battery using a flat-head screwdriver, pop new battery into place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147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or Replacing a Motherboard</a:t>
            </a:r>
          </a:p>
          <a:p>
            <a:endParaRPr lang="en-US" dirty="0"/>
          </a:p>
          <a:p>
            <a:r>
              <a:rPr lang="en-US" dirty="0"/>
              <a:t>A motherboard is considered a field replaceable unit</a:t>
            </a:r>
          </a:p>
          <a:p>
            <a:r>
              <a:rPr lang="en-US" dirty="0"/>
              <a:t>A technician needs to know how to:</a:t>
            </a:r>
          </a:p>
          <a:p>
            <a:pPr lvl="1"/>
            <a:r>
              <a:rPr lang="en-US" dirty="0"/>
              <a:t>Select an appropriate motherboard</a:t>
            </a:r>
          </a:p>
          <a:p>
            <a:pPr lvl="1"/>
            <a:r>
              <a:rPr lang="en-US" dirty="0"/>
              <a:t>Install or replace one in a desktop or laptop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852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Select a Desktop Motherboard</a:t>
            </a:r>
          </a:p>
          <a:p>
            <a:endParaRPr lang="en-US" dirty="0"/>
          </a:p>
          <a:p>
            <a:r>
              <a:rPr lang="en-US" dirty="0"/>
              <a:t>Three approaches to selecting a motherboard:</a:t>
            </a:r>
          </a:p>
          <a:p>
            <a:pPr lvl="1"/>
            <a:r>
              <a:rPr lang="en-US" dirty="0"/>
              <a:t>Select the board that provides the most room for expansion, so you can upgrade and exchange components and add devices easily</a:t>
            </a:r>
          </a:p>
          <a:p>
            <a:pPr lvl="1"/>
            <a:r>
              <a:rPr lang="en-US" dirty="0"/>
              <a:t>Select the board that best suits the needs of the computer’s current configuration</a:t>
            </a:r>
          </a:p>
          <a:p>
            <a:pPr lvl="1"/>
            <a:r>
              <a:rPr lang="en-US" dirty="0"/>
              <a:t>Select a motherboard that meets your present needs with moderate room for expansion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161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Select a Desktop Motherboard</a:t>
            </a:r>
          </a:p>
          <a:p>
            <a:endParaRPr lang="en-US" dirty="0"/>
          </a:p>
          <a:p>
            <a:r>
              <a:rPr lang="en-US" dirty="0"/>
              <a:t>Consider the following when selecting a motherboard:</a:t>
            </a:r>
          </a:p>
          <a:p>
            <a:pPr lvl="1"/>
            <a:r>
              <a:rPr lang="en-US" dirty="0"/>
              <a:t>Form factor</a:t>
            </a:r>
          </a:p>
          <a:p>
            <a:pPr lvl="1"/>
            <a:r>
              <a:rPr lang="en-US" dirty="0"/>
              <a:t>The brand (Intel or AMD) and model processors the board supports</a:t>
            </a:r>
          </a:p>
          <a:p>
            <a:pPr lvl="1"/>
            <a:r>
              <a:rPr lang="en-US" dirty="0"/>
              <a:t>Chipset and memory speeds the board supports</a:t>
            </a:r>
          </a:p>
          <a:p>
            <a:pPr lvl="1"/>
            <a:r>
              <a:rPr lang="en-US" dirty="0"/>
              <a:t>Expansion slots (type and how many needed)</a:t>
            </a:r>
          </a:p>
          <a:p>
            <a:pPr lvl="1"/>
            <a:r>
              <a:rPr lang="en-US" dirty="0"/>
              <a:t>Hard drive controllers</a:t>
            </a:r>
          </a:p>
          <a:p>
            <a:pPr lvl="1"/>
            <a:r>
              <a:rPr lang="en-US" dirty="0"/>
              <a:t>Case</a:t>
            </a:r>
          </a:p>
          <a:p>
            <a:pPr lvl="1"/>
            <a:r>
              <a:rPr lang="en-US" dirty="0"/>
              <a:t>Price and warranty</a:t>
            </a:r>
          </a:p>
          <a:p>
            <a:pPr lvl="1"/>
            <a:r>
              <a:rPr lang="en-US" dirty="0"/>
              <a:t>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932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Install or Replace a Motherboard</a:t>
            </a:r>
          </a:p>
          <a:p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General process for replacing a motherboard: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1. Verify right motherboard is selected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2. Get familiar with documentation, features, settings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3. Remove components to reach old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4. Install the I/O shield (metal plate)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5. Install motherboard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6. Install processor and processor cooler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7. Install 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8. Attach cabling (case switches, power supply, drives)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38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Install or Replace a Motherboard</a:t>
            </a:r>
          </a:p>
          <a:p>
            <a:endParaRPr lang="en-US" dirty="0"/>
          </a:p>
          <a:p>
            <a:pPr eaLnBrk="1" hangingPunct="1"/>
            <a:r>
              <a:rPr lang="en-US" dirty="0"/>
              <a:t>General process for replacing motherboard (cont’d.)</a:t>
            </a:r>
          </a:p>
          <a:p>
            <a:pPr lvl="1" eaLnBrk="1" hangingPunct="1"/>
            <a:r>
              <a:rPr lang="en-US" dirty="0"/>
              <a:t> 9. Install video card on motherboard</a:t>
            </a:r>
          </a:p>
          <a:p>
            <a:pPr lvl="1" eaLnBrk="1" hangingPunct="1"/>
            <a:r>
              <a:rPr lang="en-US" dirty="0"/>
              <a:t>10. Plug in PC, attach monitor, keyboard</a:t>
            </a:r>
          </a:p>
          <a:p>
            <a:pPr lvl="1" eaLnBrk="1" hangingPunct="1"/>
            <a:r>
              <a:rPr lang="en-US" dirty="0"/>
              <a:t>11. Boot system, enter UEFI/BIOS setup</a:t>
            </a:r>
          </a:p>
          <a:p>
            <a:pPr lvl="1" eaLnBrk="1" hangingPunct="1"/>
            <a:r>
              <a:rPr lang="en-US" dirty="0"/>
              <a:t>12. Observe POST, verify no errors</a:t>
            </a:r>
          </a:p>
          <a:p>
            <a:pPr lvl="1" eaLnBrk="1" hangingPunct="1"/>
            <a:r>
              <a:rPr lang="en-US" dirty="0"/>
              <a:t>13. Verify Windows starts with no errors</a:t>
            </a:r>
          </a:p>
          <a:p>
            <a:pPr lvl="1" eaLnBrk="1" hangingPunct="1"/>
            <a:r>
              <a:rPr lang="en-US" dirty="0"/>
              <a:t>14. Install the motherboard drivers</a:t>
            </a:r>
          </a:p>
          <a:p>
            <a:pPr lvl="1" eaLnBrk="1" hangingPunct="1"/>
            <a:r>
              <a:rPr lang="en-US" dirty="0"/>
              <a:t>15. Install other expansion cards and drivers</a:t>
            </a:r>
          </a:p>
          <a:p>
            <a:pPr lvl="1" eaLnBrk="1" hangingPunct="1"/>
            <a:r>
              <a:rPr lang="en-US" dirty="0"/>
              <a:t>16. Verify system operating properly, make final OS and UEFI/BIOS adjustments</a:t>
            </a:r>
          </a:p>
          <a:p>
            <a:pPr lvl="2" eaLnBrk="1" hangingPunct="1"/>
            <a:r>
              <a:rPr lang="en-US" dirty="0"/>
              <a:t>setting power-on passwords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338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Replacing a Laptop System Board</a:t>
            </a:r>
          </a:p>
          <a:p>
            <a:endParaRPr lang="en-US" dirty="0"/>
          </a:p>
          <a:p>
            <a:r>
              <a:rPr lang="en-US" dirty="0"/>
              <a:t>May need to fully disassemble the entire notebook</a:t>
            </a:r>
          </a:p>
          <a:p>
            <a:pPr lvl="1"/>
            <a:r>
              <a:rPr lang="en-US" dirty="0"/>
              <a:t>Consider alternatives before proceeding</a:t>
            </a:r>
          </a:p>
          <a:p>
            <a:r>
              <a:rPr lang="en-US" dirty="0"/>
              <a:t>General procedure for replacing the motherboard:</a:t>
            </a:r>
          </a:p>
          <a:p>
            <a:pPr lvl="1"/>
            <a:r>
              <a:rPr lang="en-US" dirty="0"/>
              <a:t>Remove the keyboard, optical drive, and mini PCIe card</a:t>
            </a:r>
          </a:p>
          <a:p>
            <a:pPr lvl="1"/>
            <a:r>
              <a:rPr lang="en-US" dirty="0"/>
              <a:t>Remove the notebook lid and keyboard bezel assembly</a:t>
            </a:r>
          </a:p>
          <a:p>
            <a:pPr lvl="1"/>
            <a:r>
              <a:rPr lang="en-US" dirty="0"/>
              <a:t>Lift up the assembly and disconnect two cables connecting it to the motherboard</a:t>
            </a:r>
          </a:p>
          <a:p>
            <a:pPr lvl="1"/>
            <a:r>
              <a:rPr lang="en-US" dirty="0"/>
              <a:t>Remove CPU and DVD drive</a:t>
            </a:r>
          </a:p>
          <a:p>
            <a:pPr lvl="1"/>
            <a:r>
              <a:rPr lang="en-US" dirty="0"/>
              <a:t>Remove screw that hold motherboard in place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43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pPr eaLnBrk="1" hangingPunct="1"/>
            <a:r>
              <a:rPr lang="en-US" dirty="0"/>
              <a:t>The motherboard is the most complicated of all components inside a computer</a:t>
            </a:r>
          </a:p>
          <a:p>
            <a:pPr eaLnBrk="1" hangingPunct="1"/>
            <a:r>
              <a:rPr lang="en-US" dirty="0"/>
              <a:t>Most popular motherboard form factors are ATX, MicroATX and Mini-ITX</a:t>
            </a:r>
          </a:p>
          <a:p>
            <a:pPr eaLnBrk="1" hangingPunct="1"/>
            <a:r>
              <a:rPr lang="en-US" dirty="0"/>
              <a:t>Motherboard will have one or more processor sockets</a:t>
            </a:r>
          </a:p>
          <a:p>
            <a:pPr eaLnBrk="1" hangingPunct="1"/>
            <a:r>
              <a:rPr lang="en-US" dirty="0"/>
              <a:t>Chipset embedded on the motherboard determines what kind of processor/memory are supported</a:t>
            </a:r>
          </a:p>
          <a:p>
            <a:pPr eaLnBrk="1" hangingPunct="1"/>
            <a:r>
              <a:rPr lang="en-US" dirty="0"/>
              <a:t>Major advancements in Intel: Accelerated Hub Architecture, Nehalem chipsets, and Sandy Bridge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14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pPr eaLnBrk="1" hangingPunct="1"/>
            <a:r>
              <a:rPr lang="en-US" dirty="0"/>
              <a:t>Buses include conventional PCI, PIC-X, and PCI Express</a:t>
            </a:r>
          </a:p>
          <a:p>
            <a:pPr eaLnBrk="1" hangingPunct="1"/>
            <a:r>
              <a:rPr lang="en-US" dirty="0"/>
              <a:t>Some components can be built into the motherboard, called on-board components</a:t>
            </a:r>
          </a:p>
          <a:p>
            <a:pPr eaLnBrk="1" hangingPunct="1"/>
            <a:r>
              <a:rPr lang="en-US" dirty="0"/>
              <a:t>Firmware that controls a motherboard and the boot is the older BIOS and the newer UEFI</a:t>
            </a:r>
          </a:p>
          <a:p>
            <a:pPr eaLnBrk="1" hangingPunct="1"/>
            <a:r>
              <a:rPr lang="en-US" dirty="0"/>
              <a:t>Settings that can be changed include: changing boot order, enabling or disabling onboard devices, support for virtualization, and security settings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Motherboard Form Factors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875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r>
              <a:rPr lang="en-US" dirty="0"/>
              <a:t>Motherboard drivers and/or BIOS might need updating to fix a problem</a:t>
            </a:r>
          </a:p>
          <a:p>
            <a:r>
              <a:rPr lang="en-US" dirty="0"/>
              <a:t>CMOS battery might need replacing </a:t>
            </a:r>
          </a:p>
          <a:p>
            <a:r>
              <a:rPr lang="en-US" dirty="0"/>
              <a:t>When selecting a motherboard pay attention to the form factor, chipset, expansion slots, memory slots, and processors supported</a:t>
            </a:r>
          </a:p>
          <a:p>
            <a:r>
              <a:rPr lang="en-US" dirty="0"/>
              <a:t>Study motherboard manual before installing it</a:t>
            </a:r>
          </a:p>
          <a:p>
            <a:r>
              <a:rPr lang="en-US" dirty="0"/>
              <a:t>For laptops, it’s usually more cost effective to replace the laptop than to replace a failed system 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75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  <a:p>
            <a:endParaRPr lang="en-US" dirty="0"/>
          </a:p>
          <a:p>
            <a:pPr eaLnBrk="1" hangingPunct="1"/>
            <a:r>
              <a:rPr lang="en-US" dirty="0"/>
              <a:t>Processor socket – determines which processors a board can support</a:t>
            </a:r>
          </a:p>
          <a:p>
            <a:pPr lvl="1" eaLnBrk="1" hangingPunct="1"/>
            <a:r>
              <a:rPr lang="en-US" dirty="0"/>
              <a:t>Socket holds Intel or AMD processors</a:t>
            </a:r>
          </a:p>
          <a:p>
            <a:pPr eaLnBrk="1" hangingPunct="1"/>
            <a:r>
              <a:rPr lang="en-US" dirty="0"/>
              <a:t>Sockets for Intel processors</a:t>
            </a:r>
          </a:p>
          <a:p>
            <a:pPr lvl="1" eaLnBrk="1" hangingPunct="1"/>
            <a:r>
              <a:rPr lang="en-US" dirty="0"/>
              <a:t>Intel makes several Itanium and Xeon processors designed for servers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95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  <a:p>
            <a:endParaRPr lang="en-US" dirty="0"/>
          </a:p>
          <a:p>
            <a:pPr eaLnBrk="1" hangingPunct="1"/>
            <a:r>
              <a:rPr lang="en-US" dirty="0"/>
              <a:t>Sockets and processor use different methods to make contacts between them:</a:t>
            </a:r>
          </a:p>
          <a:p>
            <a:pPr lvl="1" eaLnBrk="1" hangingPunct="1"/>
            <a:r>
              <a:rPr lang="en-US" dirty="0"/>
              <a:t>Pin grid array (PGA) socket</a:t>
            </a:r>
          </a:p>
          <a:p>
            <a:pPr lvl="2" eaLnBrk="1" hangingPunct="1"/>
            <a:r>
              <a:rPr lang="en-US" dirty="0"/>
              <a:t>Pins aligned in uniform rows around socket</a:t>
            </a:r>
          </a:p>
          <a:p>
            <a:pPr lvl="1" eaLnBrk="1" hangingPunct="1"/>
            <a:r>
              <a:rPr lang="en-US" dirty="0"/>
              <a:t>Land grid array (LGA)</a:t>
            </a:r>
          </a:p>
          <a:p>
            <a:pPr lvl="2" eaLnBrk="1" hangingPunct="1"/>
            <a:r>
              <a:rPr lang="en-US" dirty="0"/>
              <a:t>Uses lands (pads) rather than pins</a:t>
            </a:r>
          </a:p>
          <a:p>
            <a:pPr lvl="2" eaLnBrk="1" hangingPunct="1"/>
            <a:r>
              <a:rPr lang="en-US" dirty="0"/>
              <a:t>Examples of LGA sockets: LGA775 and LGA1366</a:t>
            </a:r>
          </a:p>
          <a:p>
            <a:pPr lvl="1" eaLnBrk="1" hangingPunct="1"/>
            <a:r>
              <a:rPr lang="en-US" dirty="0"/>
              <a:t>Flip-chip land grid array (FCLGA) socket</a:t>
            </a:r>
          </a:p>
          <a:p>
            <a:pPr lvl="2" eaLnBrk="1" hangingPunct="1"/>
            <a:r>
              <a:rPr lang="en-US" dirty="0"/>
              <a:t>Chip is flipped over so that the top of the chip is on the bottom and makes contact with the socket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06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  <a:p>
            <a:endParaRPr lang="en-US" dirty="0"/>
          </a:p>
          <a:p>
            <a:r>
              <a:rPr lang="en-US" dirty="0"/>
              <a:t>Sockets and processor use different methods to make contacts between them (cont’d):</a:t>
            </a:r>
          </a:p>
          <a:p>
            <a:pPr lvl="1" eaLnBrk="1" hangingPunct="1"/>
            <a:r>
              <a:rPr lang="en-US" dirty="0"/>
              <a:t>Staggered pin grid array (SPGA)</a:t>
            </a:r>
          </a:p>
          <a:p>
            <a:pPr lvl="2" eaLnBrk="1" hangingPunct="1"/>
            <a:r>
              <a:rPr lang="en-US" dirty="0"/>
              <a:t>Pins staggered over socket</a:t>
            </a:r>
          </a:p>
          <a:p>
            <a:pPr lvl="2" eaLnBrk="1" hangingPunct="1"/>
            <a:r>
              <a:rPr lang="en-US" dirty="0"/>
              <a:t>Squeezes more pins into a small space</a:t>
            </a:r>
          </a:p>
          <a:p>
            <a:pPr lvl="1" eaLnBrk="1" hangingPunct="1"/>
            <a:r>
              <a:rPr lang="en-US" dirty="0"/>
              <a:t>Ball grid array (BGA)</a:t>
            </a:r>
          </a:p>
          <a:p>
            <a:pPr lvl="2" eaLnBrk="1" hangingPunct="1"/>
            <a:r>
              <a:rPr lang="en-US" dirty="0"/>
              <a:t>Not really a socket</a:t>
            </a:r>
          </a:p>
          <a:p>
            <a:pPr lvl="2" eaLnBrk="1" hangingPunct="1"/>
            <a:r>
              <a:rPr lang="en-US" dirty="0"/>
              <a:t>Processor is soldered to the motherboard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48ECA-8F62-4027-8593-7F35EFB5739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7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E7B55-6C40-4030-A6ED-DDCC0DB885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5FCA2-111A-4E21-BD25-415D0F15EB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7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DCCD5-0084-481C-B69B-79FDC9BA0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35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A6C51-012E-4F05-91A9-76BD70E7B6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5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301F8-6568-433A-9B81-1D64954CED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0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4D906-5EDC-4B81-8AE9-C4DC9B0E6B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62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1AF4A-9674-4CE4-B786-214DD96C3D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87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7D06C-C222-4376-B68B-0642D36D20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83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25F-8FEE-4DD6-9471-BC073B928A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0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64BD1-F57E-42A9-B4D2-8107E29D1E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4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01AC0-CD66-450A-8A10-22C18777AA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4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7DF34-BBDF-4E81-BACC-462A15585D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58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D3845-6244-4DCC-B661-8C2B7E0FC9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4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33EEB-8DAC-453B-93F0-A374148E6B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57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37435-62AB-46AB-9590-FFC02F9EFD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24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EB6C5-EE29-4A63-8061-E6E53718D0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572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B02EC-A698-45CC-AF26-60E04C60E1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0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BB46F-5360-49B3-A1AA-2670139CF4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9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D7F56-2B78-4327-9C26-985D7B3A43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4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F5226-9A11-4363-A2F3-1AFB159433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2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B4922-CD97-46D3-AA82-C1DD4022D4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7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23B5D-2EB1-4F4A-BE8D-762419A6F9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321B6-4CA0-41C6-B513-C00F8DF4CB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3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98450-4FAC-4507-8719-FC809F55A5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5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768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248400"/>
            <a:ext cx="3429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6768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4B40993-8EA4-4E25-976C-8CB4A15EB5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2400" y="6403975"/>
            <a:ext cx="18806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100" dirty="0"/>
              <a:t>© Cengage Learning  2017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222222"/>
                </a:solidFill>
                <a:latin typeface="Arial"/>
                <a:ea typeface="+mn-ea"/>
              </a:defRPr>
            </a:lvl1pPr>
          </a:lstStyle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fld id="{3E555967-A177-41E0-9016-A9E8F56EBB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dirty="0"/>
              <a:t>A+ Guide to Hardware, 9th Edition</a:t>
            </a:r>
            <a:endParaRPr lang="en-US" b="1" dirty="0"/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>
                <a:solidFill>
                  <a:schemeClr val="tx1"/>
                </a:solidFill>
              </a:rPr>
              <a:t>Chapter 3</a:t>
            </a:r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>
                <a:solidFill>
                  <a:schemeClr val="tx1"/>
                </a:solidFill>
              </a:rPr>
              <a:t>All About Motherboards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D3845-6244-4DCC-B661-8C2B7E0FC94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6" name="Picture 2" descr="C:\Users\Julie\Documents\DropBox\InstructorResources\cengage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2286001" cy="70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 descr="Socket LGA775 is the first Intel socket to use lands rather than pins&#10;" title="Figure 3-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990725"/>
            <a:ext cx="5810250" cy="28765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811482" y="5277663"/>
            <a:ext cx="55210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/>
              <a:t>Figure 3-7 </a:t>
            </a:r>
            <a:r>
              <a:rPr lang="en-US" sz="1200" dirty="0"/>
              <a:t>Socket LGA775 is the first Intel socket to use lands rather than pins</a:t>
            </a:r>
          </a:p>
        </p:txBody>
      </p:sp>
    </p:spTree>
    <p:extLst>
      <p:ext uri="{BB962C8B-B14F-4D97-AF65-F5344CB8AC3E}">
        <p14:creationId xmlns:p14="http://schemas.microsoft.com/office/powerpoint/2010/main" val="230048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76" y="1415180"/>
            <a:ext cx="7237724" cy="40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EB3FB25-5871-4481-84EA-E04C6820410E}" type="slidenum">
              <a:rPr lang="en-US" smtClean="0"/>
              <a:pPr eaLnBrk="1" hangingPunct="1"/>
              <a:t>12</a:t>
            </a:fld>
            <a:endParaRPr lang="en-US" dirty="0"/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Processor Sockets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Zero insertion force (ZIF) sockets</a:t>
            </a:r>
          </a:p>
          <a:p>
            <a:pPr lvl="1" eaLnBrk="1" hangingPunct="1"/>
            <a:r>
              <a:rPr lang="en-US" dirty="0"/>
              <a:t>All current processor sockets</a:t>
            </a:r>
          </a:p>
          <a:p>
            <a:pPr lvl="1" eaLnBrk="1" hangingPunct="1"/>
            <a:r>
              <a:rPr lang="en-US" dirty="0"/>
              <a:t>Side lever lifts processor up and out of the socket</a:t>
            </a:r>
          </a:p>
          <a:p>
            <a:pPr eaLnBrk="1" hangingPunct="1"/>
            <a:r>
              <a:rPr lang="en-US" dirty="0"/>
              <a:t>Sockets for AMD Processors</a:t>
            </a:r>
          </a:p>
          <a:p>
            <a:pPr lvl="1" eaLnBrk="1" hangingPunct="1"/>
            <a:r>
              <a:rPr lang="en-US" dirty="0"/>
              <a:t>AMD uses the PGA socket architecture (desktops)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981200" y="5638800"/>
            <a:ext cx="48179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/>
              <a:t>Table 3-3 </a:t>
            </a:r>
            <a:r>
              <a:rPr lang="en-US" sz="1200" dirty="0"/>
              <a:t>Sockets for AMD processors used for desktop computers</a:t>
            </a:r>
          </a:p>
        </p:txBody>
      </p:sp>
      <p:pic>
        <p:nvPicPr>
          <p:cNvPr id="3" name="Picture 2" descr="Sockets for AMD processors used for desktop computers" title="Table 3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538287"/>
            <a:ext cx="69246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1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32AC926-F228-455D-A922-30D90CFABACA}" type="slidenum">
              <a:rPr lang="en-US" smtClean="0"/>
              <a:pPr eaLnBrk="1" hangingPunct="1"/>
              <a:t>14</a:t>
            </a:fld>
            <a:endParaRPr lang="en-US" dirty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Processor Sockets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0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Match a processor to the socket and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Refer to motherboard, processor compatibility documentation</a:t>
            </a:r>
          </a:p>
        </p:txBody>
      </p:sp>
      <p:sp>
        <p:nvSpPr>
          <p:cNvPr id="15367" name="Rectangle 5"/>
          <p:cNvSpPr>
            <a:spLocks noChangeArrowheads="1"/>
          </p:cNvSpPr>
          <p:nvPr/>
        </p:nvSpPr>
        <p:spPr bwMode="auto">
          <a:xfrm>
            <a:off x="1981200" y="5715000"/>
            <a:ext cx="5248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/>
              <a:t>Figure 3-10 </a:t>
            </a:r>
            <a:r>
              <a:rPr lang="en-US" sz="1200" dirty="0"/>
              <a:t>AMD Athlon 64 processor to be inserted into an AM2+ socket</a:t>
            </a:r>
          </a:p>
        </p:txBody>
      </p:sp>
      <p:pic>
        <p:nvPicPr>
          <p:cNvPr id="2" name="Picture 1" descr="AMD Athlon 64 processor to be inserted into an AM2+ socket" title="Figure 3-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2835519"/>
            <a:ext cx="4543425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9DFE8AB-2F29-4AE2-9E86-92004AD330A1}" type="slidenum">
              <a:rPr lang="en-US" smtClean="0"/>
              <a:pPr eaLnBrk="1" hangingPunct="1"/>
              <a:t>15</a:t>
            </a:fld>
            <a:endParaRPr lang="en-US" dirty="0"/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2447"/>
          </a:xfrm>
        </p:spPr>
        <p:txBody>
          <a:bodyPr/>
          <a:lstStyle/>
          <a:p>
            <a:pPr eaLnBrk="1" hangingPunct="1"/>
            <a:r>
              <a:rPr lang="en-US" dirty="0"/>
              <a:t>The Chipset</a:t>
            </a:r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157085"/>
            <a:ext cx="8229600" cy="508814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Chipset: set of chips on motherboard that work with processor to collectively control: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Memory, motherboard buses, some peripherals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Major manufacturers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Intel and AMD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Intel Chipsets(N/S bridge, Nehalem, Sandy bridge, Ivy bridge, </a:t>
            </a:r>
            <a:r>
              <a:rPr lang="en-US" dirty="0" err="1"/>
              <a:t>Haswell</a:t>
            </a:r>
            <a:r>
              <a:rPr lang="en-US" dirty="0"/>
              <a:t> and </a:t>
            </a:r>
            <a:r>
              <a:rPr lang="en-US" dirty="0" err="1"/>
              <a:t>Broadwell</a:t>
            </a:r>
            <a:r>
              <a:rPr lang="en-US" dirty="0"/>
              <a:t>, …)</a:t>
            </a:r>
          </a:p>
          <a:p>
            <a:pPr lvl="1" eaLnBrk="1" hangingPunct="1"/>
            <a:r>
              <a:rPr lang="en-US" dirty="0"/>
              <a:t>North Bridge and South Bridge - Uses hub interface</a:t>
            </a:r>
          </a:p>
          <a:p>
            <a:pPr lvl="2" eaLnBrk="1" hangingPunct="1"/>
            <a:r>
              <a:rPr lang="en-US" dirty="0"/>
              <a:t>All I/O buses (input/output buses) connect to hub</a:t>
            </a:r>
          </a:p>
          <a:p>
            <a:pPr lvl="3" eaLnBrk="1" hangingPunct="1"/>
            <a:r>
              <a:rPr lang="en-US" dirty="0"/>
              <a:t>Hub connects to system bus</a:t>
            </a:r>
          </a:p>
          <a:p>
            <a:pPr lvl="2" eaLnBrk="1" hangingPunct="1"/>
            <a:r>
              <a:rPr lang="en-US" dirty="0"/>
              <a:t>North Bridge – fast end of hub</a:t>
            </a:r>
          </a:p>
          <a:p>
            <a:pPr lvl="2" eaLnBrk="1" hangingPunct="1"/>
            <a:r>
              <a:rPr lang="en-US" dirty="0"/>
              <a:t>South Bridge – slow end of hub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921250"/>
            <a:ext cx="32004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9DFE8AB-2F29-4AE2-9E86-92004AD330A1}" type="slidenum">
              <a:rPr lang="en-US" smtClean="0"/>
              <a:pPr eaLnBrk="1" hangingPunct="1"/>
              <a:t>16</a:t>
            </a:fld>
            <a:endParaRPr lang="en-US" dirty="0"/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Chipset</a:t>
            </a:r>
          </a:p>
        </p:txBody>
      </p:sp>
      <p:pic>
        <p:nvPicPr>
          <p:cNvPr id="2" name="Picture 1" descr="The chipset’s North Bridge and South Bridge control access to the                      processor for all components&#10;" title="Figure 3-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405915"/>
            <a:ext cx="4114800" cy="3884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3191" y="5570689"/>
            <a:ext cx="5577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3-11  </a:t>
            </a:r>
            <a:r>
              <a:rPr lang="en-US" sz="1200" dirty="0"/>
              <a:t>The chipset’s North Bridge and South Bridge control access to the</a:t>
            </a:r>
          </a:p>
          <a:p>
            <a:r>
              <a:rPr lang="en-US" sz="1200" dirty="0"/>
              <a:t>                     processor for all components</a:t>
            </a:r>
          </a:p>
        </p:txBody>
      </p:sp>
    </p:spTree>
    <p:extLst>
      <p:ext uri="{BB962C8B-B14F-4D97-AF65-F5344CB8AC3E}">
        <p14:creationId xmlns:p14="http://schemas.microsoft.com/office/powerpoint/2010/main" val="3597903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98E9B87-77BB-4F8B-9354-7DBE0C970626}" type="slidenum">
              <a:rPr lang="en-US" smtClean="0"/>
              <a:pPr eaLnBrk="1" hangingPunct="1"/>
              <a:t>17</a:t>
            </a:fld>
            <a:endParaRPr lang="en-US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Chipset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eaLnBrk="1" hangingPunct="1"/>
            <a:r>
              <a:rPr lang="en-US" dirty="0"/>
              <a:t>Intel Chipsets (cont’d)</a:t>
            </a:r>
          </a:p>
          <a:p>
            <a:pPr lvl="1" eaLnBrk="1" hangingPunct="1"/>
            <a:r>
              <a:rPr lang="en-US" dirty="0"/>
              <a:t>Nehalem chipset</a:t>
            </a:r>
          </a:p>
          <a:p>
            <a:pPr lvl="2" eaLnBrk="1" hangingPunct="1"/>
            <a:r>
              <a:rPr lang="en-US" dirty="0"/>
              <a:t>Contain memory controller within processor housing</a:t>
            </a:r>
          </a:p>
          <a:p>
            <a:pPr lvl="2" eaLnBrk="1" hangingPunct="1"/>
            <a:r>
              <a:rPr lang="en-US" dirty="0"/>
              <a:t>Memory connects directly to processor</a:t>
            </a:r>
          </a:p>
          <a:p>
            <a:pPr lvl="2" eaLnBrk="1" hangingPunct="1"/>
            <a:r>
              <a:rPr lang="en-US" dirty="0"/>
              <a:t>Has QuickPath Interconnect (QPI) technology</a:t>
            </a:r>
          </a:p>
          <a:p>
            <a:pPr lvl="3" eaLnBrk="1" hangingPunct="1"/>
            <a:r>
              <a:rPr lang="en-US" dirty="0"/>
              <a:t>Has 16 lanes for data packets</a:t>
            </a:r>
          </a:p>
          <a:p>
            <a:pPr lvl="1" eaLnBrk="1" hangingPunct="1"/>
            <a:r>
              <a:rPr lang="en-US" dirty="0"/>
              <a:t>Sandy Bridge chipset</a:t>
            </a:r>
          </a:p>
          <a:p>
            <a:pPr lvl="2" eaLnBrk="1" hangingPunct="1"/>
            <a:r>
              <a:rPr lang="en-US" dirty="0"/>
              <a:t>Memory and graphics controller in processor</a:t>
            </a:r>
          </a:p>
          <a:p>
            <a:pPr lvl="2" eaLnBrk="1" hangingPunct="1"/>
            <a:r>
              <a:rPr lang="en-US" dirty="0"/>
              <a:t>Second Generation Core i7 processor is an example</a:t>
            </a:r>
          </a:p>
          <a:p>
            <a:pPr lvl="2" eaLnBrk="1" hangingPunct="1"/>
            <a:r>
              <a:rPr lang="en-US" dirty="0"/>
              <a:t>Sandy Bridge motherboards use DDR3 memory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98E9B87-77BB-4F8B-9354-7DBE0C970626}" type="slidenum">
              <a:rPr lang="en-US" smtClean="0"/>
              <a:pPr eaLnBrk="1" hangingPunct="1"/>
              <a:t>18</a:t>
            </a:fld>
            <a:endParaRPr lang="en-US" dirty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Chipset</a:t>
            </a:r>
          </a:p>
        </p:txBody>
      </p:sp>
      <p:pic>
        <p:nvPicPr>
          <p:cNvPr id="2" name="Picture 1" descr="X58 chipset architecture" title="Figure 3-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24000"/>
            <a:ext cx="3810000" cy="3777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2875" y="5653947"/>
            <a:ext cx="2738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3-12  </a:t>
            </a:r>
            <a:r>
              <a:rPr lang="en-US" sz="1200" dirty="0"/>
              <a:t>X58 chipset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3736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Chipset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Chipsets (cont’d)</a:t>
            </a:r>
          </a:p>
          <a:p>
            <a:pPr lvl="1"/>
            <a:r>
              <a:rPr lang="en-US" dirty="0"/>
              <a:t>Ivy Bridge chipset – 3</a:t>
            </a:r>
            <a:r>
              <a:rPr lang="en-US" baseline="30000" dirty="0"/>
              <a:t>rd</a:t>
            </a:r>
            <a:r>
              <a:rPr lang="en-US" dirty="0"/>
              <a:t> generation processors released in 2012</a:t>
            </a:r>
          </a:p>
          <a:p>
            <a:pPr lvl="2"/>
            <a:r>
              <a:rPr lang="en-US" dirty="0"/>
              <a:t>Use less power</a:t>
            </a:r>
          </a:p>
          <a:p>
            <a:pPr lvl="2"/>
            <a:r>
              <a:rPr lang="en-US" dirty="0"/>
              <a:t>More transistors in a smaller place</a:t>
            </a:r>
          </a:p>
          <a:p>
            <a:pPr lvl="2"/>
            <a:r>
              <a:rPr lang="en-US" dirty="0"/>
              <a:t>Perform better than earlier products</a:t>
            </a:r>
          </a:p>
          <a:p>
            <a:pPr lvl="2"/>
            <a:r>
              <a:rPr lang="en-US" dirty="0"/>
              <a:t>Uses a single Platform Controller Hub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2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8CCE8CB-A4A4-42F3-BEB1-374409D88E8C}" type="slidenum">
              <a:rPr lang="en-US" smtClean="0"/>
              <a:pPr eaLnBrk="1" hangingPunct="1"/>
              <a:t>2</a:t>
            </a:fld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Objectives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Describe and contrast various types and features of motherboards</a:t>
            </a:r>
          </a:p>
          <a:p>
            <a:pPr eaLnBrk="1" hangingPunct="1"/>
            <a:r>
              <a:rPr lang="en-US" dirty="0"/>
              <a:t>Configure a motherboard using BIOS or UEFI firmware</a:t>
            </a:r>
          </a:p>
          <a:p>
            <a:pPr eaLnBrk="1" hangingPunct="1"/>
            <a:r>
              <a:rPr lang="en-US" dirty="0"/>
              <a:t>Maintain a motherboard, including updating drivers, flashing UEFI/BIOS, and replacing the CMOS battery</a:t>
            </a:r>
          </a:p>
          <a:p>
            <a:pPr eaLnBrk="1" hangingPunct="1"/>
            <a:r>
              <a:rPr lang="en-US" dirty="0"/>
              <a:t>Select, install, and replace a motherboard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Chipset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Chipsets (cont’d)</a:t>
            </a:r>
          </a:p>
          <a:p>
            <a:pPr lvl="1"/>
            <a:r>
              <a:rPr lang="en-US" dirty="0"/>
              <a:t>Haswell and Broadwell chipsets</a:t>
            </a:r>
          </a:p>
          <a:p>
            <a:pPr lvl="2"/>
            <a:r>
              <a:rPr lang="en-US" dirty="0"/>
              <a:t>Haswell - released in 2013</a:t>
            </a:r>
          </a:p>
          <a:p>
            <a:pPr lvl="3"/>
            <a:r>
              <a:rPr lang="en-US" dirty="0"/>
              <a:t>Work with the LGA1150 and LGA2011 sockets</a:t>
            </a:r>
          </a:p>
          <a:p>
            <a:pPr lvl="3"/>
            <a:r>
              <a:rPr lang="en-US" dirty="0"/>
              <a:t>Work with DDR3 and DDR4 memory and use less power than previous chipsets</a:t>
            </a:r>
          </a:p>
          <a:p>
            <a:pPr lvl="2"/>
            <a:r>
              <a:rPr lang="en-US" dirty="0"/>
              <a:t>Broadwell – released in 2015</a:t>
            </a:r>
          </a:p>
          <a:p>
            <a:pPr lvl="3"/>
            <a:r>
              <a:rPr lang="en-US" dirty="0"/>
              <a:t>Faster than the Haswell chipsets</a:t>
            </a:r>
          </a:p>
          <a:p>
            <a:pPr lvl="3"/>
            <a:r>
              <a:rPr lang="en-US" dirty="0"/>
              <a:t>Use the LGA1150 socket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6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6D9D40C-3C03-40DD-9EB7-248A6DBF6FB6}" type="slidenum">
              <a:rPr lang="en-US" smtClean="0"/>
              <a:pPr eaLnBrk="1" hangingPunct="1"/>
              <a:t>21</a:t>
            </a:fld>
            <a:endParaRPr lang="en-US" dirty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Chipset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AMD chipsets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AMD A-series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Designed to support the AMD Accelerated Processing Unit (APU), which is a combination of a CPU and a graphics processing unit (GPU)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Support AMD CrossFire technology, which uses dual video cards in the same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AMD 9-series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/>
              <a:t>Designed to support AMD processors that can have up to eight cores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0C87777-38DF-4891-99D0-05B107459553}" type="slidenum">
              <a:rPr lang="en-US" smtClean="0"/>
              <a:pPr eaLnBrk="1" hangingPunct="1"/>
              <a:t>22</a:t>
            </a:fld>
            <a:endParaRPr lang="en-US" dirty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Buses and Expansion Slots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System of pathways used for communication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Carried by bus: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Power, control signals, memory addresses,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These lines are sometimes called data bus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Data and instructions exist in binary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Only two states: on and off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Data path size: width of a data 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Examples: 8-bit bus has eight wire (lines) to transmit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0C87777-38DF-4891-99D0-05B107459553}" type="slidenum">
              <a:rPr lang="en-US" smtClean="0"/>
              <a:pPr eaLnBrk="1" hangingPunct="1"/>
              <a:t>23</a:t>
            </a:fld>
            <a:endParaRPr lang="en-US" dirty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dirty="0"/>
              <a:t>Buses and Expansion Slots</a:t>
            </a:r>
          </a:p>
        </p:txBody>
      </p:sp>
      <p:pic>
        <p:nvPicPr>
          <p:cNvPr id="4" name="Picture 3" descr="A data bus has traces or lines that carry voltage interpreted by the CPU and other devices as bits" title="Figure 3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5" y="1066800"/>
            <a:ext cx="4886325" cy="2209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28835" y="3291348"/>
            <a:ext cx="514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3-17  </a:t>
            </a:r>
            <a:r>
              <a:rPr lang="en-US" sz="1200" dirty="0"/>
              <a:t>A data bus has traces or lines that carry voltage interpreted </a:t>
            </a:r>
          </a:p>
          <a:p>
            <a:r>
              <a:rPr lang="en-US" sz="1200" dirty="0"/>
              <a:t>                     by the CPU and other devices as bits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73" y="3898376"/>
            <a:ext cx="4106627" cy="230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88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clock (system timer) – times activities on the motherboard</a:t>
            </a:r>
          </a:p>
          <a:p>
            <a:r>
              <a:rPr lang="en-US" dirty="0"/>
              <a:t>Speed of memory, Front Side Bus, processor, or other component is measured in </a:t>
            </a:r>
            <a:r>
              <a:rPr lang="en-US" b="1" dirty="0"/>
              <a:t>hertz (Hz)</a:t>
            </a:r>
            <a:r>
              <a:rPr lang="en-US" dirty="0"/>
              <a:t>, which is one cycle per second</a:t>
            </a:r>
          </a:p>
          <a:p>
            <a:pPr lvl="1"/>
            <a:r>
              <a:rPr lang="en-US" dirty="0"/>
              <a:t>Megahertz (MHz): one million cycles per second</a:t>
            </a:r>
          </a:p>
          <a:p>
            <a:pPr lvl="1"/>
            <a:r>
              <a:rPr lang="en-US" dirty="0"/>
              <a:t>Gigahertz (GHz): one billion cycles per second</a:t>
            </a:r>
            <a:endParaRPr lang="en-US" b="1" dirty="0"/>
          </a:p>
          <a:p>
            <a:r>
              <a:rPr lang="en-US" dirty="0"/>
              <a:t>Motherboards can have more than one bus</a:t>
            </a:r>
          </a:p>
          <a:p>
            <a:pPr lvl="1"/>
            <a:r>
              <a:rPr lang="en-US" dirty="0"/>
              <a:t>Table 3-4 on the following slide lists many buses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5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0C87777-38DF-4891-99D0-05B107459553}" type="slidenum">
              <a:rPr lang="en-US" smtClean="0"/>
              <a:pPr eaLnBrk="1" hangingPunct="1"/>
              <a:t>25</a:t>
            </a:fld>
            <a:endParaRPr lang="en-US" dirty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Buses and Expansion Slots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4571" y="5096040"/>
            <a:ext cx="2734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Table 3-4  </a:t>
            </a:r>
            <a:r>
              <a:rPr lang="en-US" sz="1200" dirty="0"/>
              <a:t>Buses listed by throughput</a:t>
            </a:r>
          </a:p>
        </p:txBody>
      </p:sp>
      <p:pic>
        <p:nvPicPr>
          <p:cNvPr id="2" name="Picture 1" descr="Buses listed by throughput" title="Table 3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5" y="1653652"/>
            <a:ext cx="69056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8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D988B1DE-62C3-4327-AD59-2076AA41D00C}" type="slidenum">
              <a:rPr lang="en-US" smtClean="0"/>
              <a:pPr eaLnBrk="1" hangingPunct="1"/>
              <a:t>26</a:t>
            </a:fld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Buses and Expansion Slots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" y="1315244"/>
            <a:ext cx="8526780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Conventional PCI(</a:t>
            </a:r>
            <a:r>
              <a:rPr lang="en-ZA" sz="2400" dirty="0"/>
              <a:t>Peripheral Component Interconnect, a local bus standard developed by Intel Corporation. Most modern PCs include a PCI bus in addition to a more general ISA expansion bus). 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Improved several times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PCI Version 2.x introduced the 64-bit, 3.3 V PCI slot, doubling the data throughput of the 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Four types of slots and six possible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dirty="0"/>
              <a:t>    PCI card configurations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70" y="2499050"/>
            <a:ext cx="4213860" cy="21893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PCI-X</a:t>
            </a:r>
          </a:p>
          <a:p>
            <a:pPr lvl="1"/>
            <a:r>
              <a:rPr lang="en-US" dirty="0"/>
              <a:t>Uses 64-bit data path</a:t>
            </a:r>
          </a:p>
          <a:p>
            <a:pPr lvl="1"/>
            <a:r>
              <a:rPr lang="en-US" dirty="0"/>
              <a:t>Latest revision is PCI-X 3.0 (all revisions are backward-compatible)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5486400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3-20  </a:t>
            </a:r>
            <a:r>
              <a:rPr lang="en-US" sz="1200" dirty="0"/>
              <a:t>The two long white </a:t>
            </a:r>
          </a:p>
          <a:p>
            <a:r>
              <a:rPr lang="en-US" sz="1200" dirty="0"/>
              <a:t>PCI-X slots can support PCI cards</a:t>
            </a:r>
          </a:p>
        </p:txBody>
      </p:sp>
      <p:pic>
        <p:nvPicPr>
          <p:cNvPr id="7" name="Picture 6" descr="The two long white PCI-X slots can support PCI cards" title="Figure 3-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11" y="3298198"/>
            <a:ext cx="4089889" cy="28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64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PCI Express (PCIe)</a:t>
            </a:r>
          </a:p>
          <a:p>
            <a:pPr lvl="1"/>
            <a:r>
              <a:rPr lang="en-US" dirty="0"/>
              <a:t>Not backward compatible with conventional PCI or PCI-X</a:t>
            </a:r>
          </a:p>
          <a:p>
            <a:pPr lvl="1"/>
            <a:r>
              <a:rPr lang="en-US" dirty="0"/>
              <a:t>Expected to replace both PCI and PCI-X </a:t>
            </a:r>
          </a:p>
          <a:p>
            <a:pPr lvl="1"/>
            <a:r>
              <a:rPr lang="en-US" dirty="0"/>
              <a:t>Uses a serial bus, which is faster than parallel</a:t>
            </a:r>
          </a:p>
          <a:p>
            <a:pPr lvl="1"/>
            <a:r>
              <a:rPr lang="en-US" dirty="0"/>
              <a:t>Comes in four different slot sizes</a:t>
            </a:r>
          </a:p>
          <a:p>
            <a:pPr lvl="2"/>
            <a:r>
              <a:rPr lang="en-US" dirty="0"/>
              <a:t>PCI Express x1, x4, x8, and x16</a:t>
            </a:r>
          </a:p>
          <a:p>
            <a:pPr lvl="1"/>
            <a:r>
              <a:rPr lang="en-US" dirty="0"/>
              <a:t>Latest version is PCIe 4.0 which doubles the throughput of version 3.0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21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5" descr="Three types of PCIe slots and one conventional PCI slot&#10;" title="Figure 3-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2057400"/>
            <a:ext cx="6019800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2451" y="5363776"/>
            <a:ext cx="489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3-21  </a:t>
            </a:r>
            <a:r>
              <a:rPr lang="en-US" sz="1200" dirty="0"/>
              <a:t>Three types of PCIe slots and one conventional PCI slot</a:t>
            </a:r>
          </a:p>
        </p:txBody>
      </p:sp>
    </p:spTree>
    <p:extLst>
      <p:ext uri="{BB962C8B-B14F-4D97-AF65-F5344CB8AC3E}">
        <p14:creationId xmlns:p14="http://schemas.microsoft.com/office/powerpoint/2010/main" val="121949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84E6108-43D3-40DF-83F1-10477B13B23E}" type="slidenum">
              <a:rPr lang="en-US" smtClean="0"/>
              <a:pPr eaLnBrk="1" hangingPunct="1"/>
              <a:t>3</a:t>
            </a:fld>
            <a:endParaRPr lang="en-US" dirty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Motherboard Types and Features</a:t>
            </a:r>
          </a:p>
        </p:txBody>
      </p:sp>
      <p:sp>
        <p:nvSpPr>
          <p:cNvPr id="512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Most complicated computer component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One of the first items to consider when building a computer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Consider the following when purchasing a motherboard: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Form factor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Processor socket and chipset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Buses and number of bus slots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Other connectors, slots, and ports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Expansion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MiniPCi and MiniPCIe in Laptops</a:t>
            </a:r>
          </a:p>
          <a:p>
            <a:pPr lvl="1"/>
            <a:r>
              <a:rPr lang="en-US" dirty="0"/>
              <a:t>Smaller versions of the PCI and PCIe slots</a:t>
            </a:r>
          </a:p>
          <a:p>
            <a:pPr lvl="1"/>
            <a:r>
              <a:rPr lang="en-US" dirty="0"/>
              <a:t>Mini PCIe slots have 52 or 54 pins and one notch offset from the center of the slot</a:t>
            </a:r>
          </a:p>
          <a:p>
            <a:pPr lvl="1"/>
            <a:r>
              <a:rPr lang="en-US" dirty="0"/>
              <a:t>Mini PCI slot is wider with 100 or 124 pins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 descr="Mini PCIe slot with a wireless Mini PCIe card installed " title="Figure 3-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777145"/>
            <a:ext cx="6248400" cy="2021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8640" y="5920404"/>
            <a:ext cx="4697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3-23 </a:t>
            </a:r>
            <a:r>
              <a:rPr lang="en-US" sz="1200" dirty="0"/>
              <a:t>Mini PCIe slot with a wireless Mini PCIe card installed </a:t>
            </a:r>
          </a:p>
        </p:txBody>
      </p:sp>
    </p:spTree>
    <p:extLst>
      <p:ext uri="{BB962C8B-B14F-4D97-AF65-F5344CB8AC3E}">
        <p14:creationId xmlns:p14="http://schemas.microsoft.com/office/powerpoint/2010/main" val="165435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9C667C8-5F6D-482E-8F83-45AAAFE3F71C}" type="slidenum">
              <a:rPr lang="en-US" smtClean="0"/>
              <a:pPr eaLnBrk="1" hangingPunct="1"/>
              <a:t>31</a:t>
            </a:fld>
            <a:endParaRPr lang="en-US" dirty="0"/>
          </a:p>
        </p:txBody>
      </p:sp>
      <p:sp>
        <p:nvSpPr>
          <p:cNvPr id="2970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Buses and Expansion Slots</a:t>
            </a:r>
          </a:p>
        </p:txBody>
      </p:sp>
      <p:sp>
        <p:nvSpPr>
          <p:cNvPr id="2970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7338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PCI Riser cards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Installs in a PCI slot and provides another slot at a right angle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Used to fit PCI, PCIe, and PCI-X cards into a low-profile or slimline case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191000" y="3920271"/>
            <a:ext cx="359568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/>
              <a:t>Figure 3-25 </a:t>
            </a:r>
            <a:r>
              <a:rPr lang="en-US" sz="1200" dirty="0"/>
              <a:t>PCI riser card provides a 3.3-V slot or 5-V slot depending on which direction the card is inserted in the PCI slot</a:t>
            </a:r>
          </a:p>
          <a:p>
            <a:endParaRPr lang="en-US" sz="1600" dirty="0"/>
          </a:p>
        </p:txBody>
      </p:sp>
      <p:pic>
        <p:nvPicPr>
          <p:cNvPr id="2" name="Picture 1" descr="PCI riser card provides a 3.3-V slot or 5-V slot depending on which direction the card is inserted in the PCI slot&#10;" title="Figure 3-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49770"/>
            <a:ext cx="3748088" cy="18928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AE7FA7-799C-4E89-A319-1357F1C64210}" type="slidenum">
              <a:rPr lang="en-US" smtClean="0"/>
              <a:pPr eaLnBrk="1" hangingPunct="1"/>
              <a:t>32</a:t>
            </a:fld>
            <a:endParaRPr lang="en-US" dirty="0"/>
          </a:p>
        </p:txBody>
      </p:sp>
      <p:sp>
        <p:nvSpPr>
          <p:cNvPr id="3277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Onboard Ports and Connectors</a:t>
            </a:r>
          </a:p>
        </p:txBody>
      </p:sp>
      <p:sp>
        <p:nvSpPr>
          <p:cNvPr id="3277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Onboard ports (integrated components)</a:t>
            </a:r>
          </a:p>
          <a:p>
            <a:pPr lvl="1" eaLnBrk="1" hangingPunct="1"/>
            <a:r>
              <a:rPr lang="en-US" dirty="0"/>
              <a:t>Ports coming directly off the motherboard </a:t>
            </a:r>
          </a:p>
          <a:p>
            <a:pPr lvl="2" eaLnBrk="1" hangingPunct="1"/>
            <a:r>
              <a:rPr lang="en-US" dirty="0"/>
              <a:t>USB, sound, network, FireWire, video, eSATA ports</a:t>
            </a:r>
          </a:p>
          <a:p>
            <a:pPr lvl="2" eaLnBrk="1" hangingPunct="1"/>
            <a:r>
              <a:rPr lang="en-US" dirty="0"/>
              <a:t>Older motherboards might have mouse and keyboard ports, parallel and serial ports</a:t>
            </a:r>
          </a:p>
          <a:p>
            <a:pPr eaLnBrk="1" hangingPunct="1"/>
            <a:r>
              <a:rPr lang="en-US" dirty="0"/>
              <a:t>I/O shield</a:t>
            </a:r>
          </a:p>
          <a:p>
            <a:pPr lvl="1" eaLnBrk="1" hangingPunct="1"/>
            <a:r>
              <a:rPr lang="en-US" dirty="0"/>
              <a:t>Plate installed in computer case providing holes for on-board ports</a:t>
            </a:r>
          </a:p>
          <a:p>
            <a:pPr eaLnBrk="1" hangingPunct="1"/>
            <a:r>
              <a:rPr lang="en-US" dirty="0"/>
              <a:t>Internal connectors</a:t>
            </a:r>
          </a:p>
          <a:p>
            <a:pPr lvl="1" eaLnBrk="1" hangingPunct="1"/>
            <a:r>
              <a:rPr lang="en-US" dirty="0"/>
              <a:t>SATA, USB or FireWire (IEEE 1394) connectors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AE7FA7-799C-4E89-A319-1357F1C64210}" type="slidenum">
              <a:rPr lang="en-US" smtClean="0"/>
              <a:pPr eaLnBrk="1" hangingPunct="1"/>
              <a:t>33</a:t>
            </a:fld>
            <a:endParaRPr lang="en-US" dirty="0"/>
          </a:p>
        </p:txBody>
      </p:sp>
      <p:sp>
        <p:nvSpPr>
          <p:cNvPr id="3277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Onboard Ports and Connectors</a:t>
            </a:r>
          </a:p>
        </p:txBody>
      </p:sp>
      <p:sp>
        <p:nvSpPr>
          <p:cNvPr id="3277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66FAC-9C23-4CD5-821F-6A88952F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2595562"/>
            <a:ext cx="52101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976DFF7C-2952-4A86-89C4-65B3B4C53700}" type="slidenum">
              <a:rPr lang="en-US" smtClean="0"/>
              <a:pPr eaLnBrk="1" hangingPunct="1"/>
              <a:t>34</a:t>
            </a:fld>
            <a:endParaRPr lang="en-US" dirty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Configuring a Motherboard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/>
              <a:t>Firmware is used to configure </a:t>
            </a:r>
            <a:r>
              <a:rPr lang="en-US"/>
              <a:t>a motherboard</a:t>
            </a:r>
          </a:p>
          <a:p>
            <a:pPr eaLnBrk="1" hangingPunct="1"/>
            <a:r>
              <a:rPr lang="en-US" dirty="0"/>
              <a:t>Motherboard settings </a:t>
            </a:r>
          </a:p>
          <a:p>
            <a:pPr lvl="1" eaLnBrk="1" hangingPunct="1"/>
            <a:r>
              <a:rPr lang="en-US" dirty="0"/>
              <a:t>Enable or disable connector or port</a:t>
            </a:r>
          </a:p>
          <a:p>
            <a:pPr lvl="1" eaLnBrk="1" hangingPunct="1"/>
            <a:r>
              <a:rPr lang="en-US" dirty="0"/>
              <a:t>Set CPU frequency, system bus, other buses</a:t>
            </a:r>
          </a:p>
          <a:p>
            <a:pPr lvl="1" eaLnBrk="1" hangingPunct="1"/>
            <a:r>
              <a:rPr lang="en-US" dirty="0"/>
              <a:t>Control security features</a:t>
            </a:r>
          </a:p>
          <a:p>
            <a:pPr lvl="1" eaLnBrk="1" hangingPunct="1"/>
            <a:r>
              <a:rPr lang="en-US" dirty="0"/>
              <a:t>Control what happens when PC first boots</a:t>
            </a:r>
          </a:p>
          <a:p>
            <a:pPr eaLnBrk="1" hangingPunct="1"/>
            <a:r>
              <a:rPr lang="en-US" dirty="0"/>
              <a:t>Motherboards may use these types of firmware:</a:t>
            </a:r>
          </a:p>
          <a:p>
            <a:pPr lvl="1" eaLnBrk="1" hangingPunct="1"/>
            <a:r>
              <a:rPr lang="en-US" dirty="0"/>
              <a:t>BIOS – used on older motherboards</a:t>
            </a:r>
          </a:p>
          <a:p>
            <a:pPr lvl="1" eaLnBrk="1" hangingPunct="1"/>
            <a:r>
              <a:rPr lang="en-US" dirty="0"/>
              <a:t>UEFI – replacing BIOS</a:t>
            </a:r>
          </a:p>
          <a:p>
            <a:pPr lvl="1" eaLnBrk="1" hangingPunct="1"/>
            <a:r>
              <a:rPr lang="en-US" dirty="0"/>
              <a:t>UEFI with BIOS – for backward compatibility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F05CEB7A-31C3-4E5A-8944-1AA7D6682544}" type="slidenum">
              <a:rPr lang="en-US" smtClean="0"/>
              <a:pPr eaLnBrk="1" hangingPunct="1"/>
              <a:t>35</a:t>
            </a:fld>
            <a:endParaRPr lang="en-US" dirty="0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BIOS Setup To Configure a Motherboard</a:t>
            </a: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Access the BIOS Setup Program</a:t>
            </a:r>
          </a:p>
          <a:p>
            <a:pPr lvl="1" eaLnBrk="1" hangingPunct="1"/>
            <a:r>
              <a:rPr lang="en-US" dirty="0"/>
              <a:t>Press a key or combination of keys during the boot process </a:t>
            </a:r>
          </a:p>
          <a:p>
            <a:pPr lvl="2" eaLnBrk="1" hangingPunct="1"/>
            <a:r>
              <a:rPr lang="en-US" dirty="0"/>
              <a:t>Varies from one manufacturer to another</a:t>
            </a:r>
          </a:p>
          <a:p>
            <a:pPr lvl="2" eaLnBrk="1" hangingPunct="1"/>
            <a:r>
              <a:rPr lang="en-US" dirty="0"/>
              <a:t>See documentation for your motherboard or watch the screen near the beginning of the boot</a:t>
            </a:r>
          </a:p>
          <a:p>
            <a:pPr lvl="1" eaLnBrk="1" hangingPunct="1"/>
            <a:r>
              <a:rPr lang="en-US" dirty="0"/>
              <a:t>Setup screen appears with menus and Help features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F05CEB7A-31C3-4E5A-8944-1AA7D6682544}" type="slidenum">
              <a:rPr lang="en-US" smtClean="0"/>
              <a:pPr eaLnBrk="1" hangingPunct="1"/>
              <a:t>36</a:t>
            </a:fld>
            <a:endParaRPr lang="en-US" dirty="0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BIOS Setup To Configure a Motherboard</a:t>
            </a:r>
          </a:p>
        </p:txBody>
      </p:sp>
      <p:pic>
        <p:nvPicPr>
          <p:cNvPr id="2" name="Picture 1" descr="BIOS setup main menu" title="Figure 3-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743" y="1676400"/>
            <a:ext cx="4862513" cy="3761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1728" y="5703020"/>
            <a:ext cx="2680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3-31  </a:t>
            </a:r>
            <a:r>
              <a:rPr lang="en-US" sz="1200" dirty="0"/>
              <a:t>BIOS setup main menu</a:t>
            </a:r>
          </a:p>
        </p:txBody>
      </p:sp>
    </p:spTree>
    <p:extLst>
      <p:ext uri="{BB962C8B-B14F-4D97-AF65-F5344CB8AC3E}">
        <p14:creationId xmlns:p14="http://schemas.microsoft.com/office/powerpoint/2010/main" val="8398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64E5B5A-C8EC-4AA2-825A-F910E476240C}" type="slidenum">
              <a:rPr lang="en-US" smtClean="0"/>
              <a:pPr eaLnBrk="1" hangingPunct="1"/>
              <a:t>37</a:t>
            </a:fld>
            <a:endParaRPr lang="en-US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Setup BIOS To Configure a Motherboard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Change the boot sequence</a:t>
            </a:r>
          </a:p>
          <a:p>
            <a:pPr lvl="1" eaLnBrk="1" hangingPunct="1"/>
            <a:r>
              <a:rPr lang="en-US" dirty="0"/>
              <a:t>Might need to change boot sequence from hard drive to DVD for a new Windows install</a:t>
            </a:r>
          </a:p>
          <a:p>
            <a:pPr lvl="1" eaLnBrk="1" hangingPunct="1"/>
            <a:r>
              <a:rPr lang="en-US" dirty="0"/>
              <a:t>After the OS is installed, change setup BIOS to boot first from the hard drive</a:t>
            </a:r>
          </a:p>
          <a:p>
            <a:pPr lvl="2" eaLnBrk="1" hangingPunct="1"/>
            <a:r>
              <a:rPr lang="en-US" dirty="0"/>
              <a:t>To prevent accidental boots from a DVD or other media</a:t>
            </a:r>
          </a:p>
          <a:p>
            <a:pPr lvl="1" eaLnBrk="1" hangingPunct="1"/>
            <a:r>
              <a:rPr lang="en-US" dirty="0"/>
              <a:t>If troubleshooting a boot problem, be sure to set BIOS to perform a full POST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onboard devices</a:t>
            </a:r>
          </a:p>
          <a:p>
            <a:pPr lvl="1"/>
            <a:r>
              <a:rPr lang="en-US" dirty="0"/>
              <a:t>Enable/disable a port or group of ports</a:t>
            </a:r>
          </a:p>
          <a:p>
            <a:r>
              <a:rPr lang="en-US" dirty="0"/>
              <a:t>View hard drive and optical drive information</a:t>
            </a:r>
          </a:p>
          <a:p>
            <a:r>
              <a:rPr lang="en-US" dirty="0"/>
              <a:t>Processor and clock speeds</a:t>
            </a:r>
          </a:p>
          <a:p>
            <a:pPr lvl="1"/>
            <a:r>
              <a:rPr lang="en-US" dirty="0"/>
              <a:t>Some motherboards allow changing the processor speed and/or the memory multiplier (overclocking)</a:t>
            </a:r>
          </a:p>
          <a:p>
            <a:r>
              <a:rPr lang="en-US" dirty="0"/>
              <a:t>Monitor temperatures, fan speeds, and voltages</a:t>
            </a:r>
          </a:p>
          <a:p>
            <a:r>
              <a:rPr lang="en-US" dirty="0"/>
              <a:t>Intrusion detection</a:t>
            </a:r>
          </a:p>
          <a:p>
            <a:pPr lvl="1"/>
            <a:r>
              <a:rPr lang="en-US" dirty="0"/>
              <a:t>Can enable event logging (logs when case is opened)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63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4525963"/>
          </a:xfrm>
        </p:spPr>
        <p:txBody>
          <a:bodyPr/>
          <a:lstStyle/>
          <a:p>
            <a:r>
              <a:rPr lang="en-US" dirty="0"/>
              <a:t>Power-on passwords</a:t>
            </a:r>
          </a:p>
          <a:p>
            <a:pPr lvl="1"/>
            <a:r>
              <a:rPr lang="en-US" dirty="0"/>
              <a:t>Assigned in BIOS setup to prevent unauthorized access to the computer and/or BIOS setup utility</a:t>
            </a:r>
          </a:p>
          <a:p>
            <a:pPr lvl="1"/>
            <a:r>
              <a:rPr lang="en-US" dirty="0"/>
              <a:t>May be possible to set a supervisor and user password</a:t>
            </a:r>
          </a:p>
          <a:p>
            <a:pPr lvl="2"/>
            <a:r>
              <a:rPr lang="en-US" dirty="0"/>
              <a:t>If both passwords are set, must enter a valid password to boot the system</a:t>
            </a:r>
          </a:p>
          <a:p>
            <a:pPr lvl="1"/>
            <a:r>
              <a:rPr lang="en-US" dirty="0"/>
              <a:t>How to set passwords varies depending on motherboard and BIOS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6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EFAD326-BCD2-4395-8EAA-7D8792FC41A7}" type="slidenum">
              <a:rPr lang="en-US" smtClean="0"/>
              <a:pPr eaLnBrk="1" hangingPunct="1"/>
              <a:t>4</a:t>
            </a:fld>
            <a:endParaRPr 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Motherboard Form Factors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pPr eaLnBrk="1" hangingPunct="1"/>
            <a:r>
              <a:rPr lang="en-US" dirty="0"/>
              <a:t>Determines motherboard size, features</a:t>
            </a:r>
          </a:p>
          <a:p>
            <a:pPr lvl="1" eaLnBrk="1" hangingPunct="1"/>
            <a:r>
              <a:rPr lang="en-US" dirty="0"/>
              <a:t>Compatible with power supplies, cases, processors, expansion cards</a:t>
            </a:r>
          </a:p>
          <a:p>
            <a:pPr eaLnBrk="1" hangingPunct="1"/>
            <a:r>
              <a:rPr lang="en-US" dirty="0"/>
              <a:t>Most popular</a:t>
            </a:r>
          </a:p>
          <a:p>
            <a:pPr lvl="1" eaLnBrk="1" hangingPunct="1"/>
            <a:r>
              <a:rPr lang="en-US" dirty="0"/>
              <a:t>ATX, MicroATX, and Mini-ITX(scarce)</a:t>
            </a:r>
          </a:p>
          <a:p>
            <a:pPr lvl="2" eaLnBrk="1" hangingPunct="1"/>
            <a:r>
              <a:rPr lang="en-US" dirty="0"/>
              <a:t>Mini-ITX is smaller than MicroATX and is also known as ITX </a:t>
            </a:r>
          </a:p>
          <a:p>
            <a:pPr eaLnBrk="1" hangingPunct="1"/>
            <a:r>
              <a:rPr lang="en-US" dirty="0"/>
              <a:t>The following slides show examples of form factors and comparisons of sizes and hold positions of several form factors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4525963"/>
          </a:xfrm>
        </p:spPr>
        <p:txBody>
          <a:bodyPr/>
          <a:lstStyle/>
          <a:p>
            <a:r>
              <a:rPr lang="en-US" dirty="0"/>
              <a:t>BIOS Support for Virtualization</a:t>
            </a:r>
          </a:p>
          <a:p>
            <a:pPr lvl="1"/>
            <a:r>
              <a:rPr lang="en-US" dirty="0"/>
              <a:t>Virtualization is when one physical machine hosts activities that are normally done on multiple machines</a:t>
            </a:r>
          </a:p>
          <a:p>
            <a:pPr lvl="1"/>
            <a:r>
              <a:rPr lang="en-US" dirty="0"/>
              <a:t>Virtual machine (VM) is software that simulates the hardware of a physical computer</a:t>
            </a:r>
          </a:p>
          <a:p>
            <a:pPr lvl="2"/>
            <a:r>
              <a:rPr lang="en-US" dirty="0"/>
              <a:t>Each VM works like a physical computer and is assigned virtual devices such as virtual motherboard and virtual hard drive</a:t>
            </a:r>
          </a:p>
          <a:p>
            <a:pPr lvl="1"/>
            <a:r>
              <a:rPr lang="en-US" dirty="0"/>
              <a:t>Virtualization must be enabled in BIOS setup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12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LoJack for Laptops Technology</a:t>
            </a:r>
          </a:p>
          <a:p>
            <a:pPr lvl="1"/>
            <a:r>
              <a:rPr lang="en-US" dirty="0"/>
              <a:t>Technology embedded in the BIOS of many laptops to protect a system against theft</a:t>
            </a:r>
          </a:p>
          <a:p>
            <a:pPr lvl="1"/>
            <a:r>
              <a:rPr lang="en-US" dirty="0"/>
              <a:t>Must subscribe to service</a:t>
            </a:r>
          </a:p>
          <a:p>
            <a:pPr lvl="1"/>
            <a:r>
              <a:rPr lang="en-US" dirty="0"/>
              <a:t>Software and BIOS work together to locate a laptop whenever it connects to the Internet</a:t>
            </a:r>
          </a:p>
          <a:p>
            <a:r>
              <a:rPr lang="en-US" dirty="0"/>
              <a:t>Drive Encryption and Drive Password Protection</a:t>
            </a:r>
          </a:p>
          <a:p>
            <a:pPr lvl="1"/>
            <a:r>
              <a:rPr lang="en-US" dirty="0"/>
              <a:t>Some motherboards allow you to set a password in order to access the hard drive</a:t>
            </a:r>
          </a:p>
          <a:p>
            <a:pPr lvl="1"/>
            <a:r>
              <a:rPr lang="en-US" dirty="0"/>
              <a:t>Password is kept on drive so that it still works even if drive is moved to another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82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Exiting the BIOS setup menus</a:t>
            </a:r>
          </a:p>
          <a:p>
            <a:pPr lvl="1"/>
            <a:r>
              <a:rPr lang="en-US" dirty="0"/>
              <a:t>Most exit screens give several options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24200" y="5627077"/>
            <a:ext cx="2605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3-40  </a:t>
            </a:r>
            <a:r>
              <a:rPr lang="en-US" sz="1200" dirty="0"/>
              <a:t>BIOS setup Exit menu</a:t>
            </a:r>
          </a:p>
        </p:txBody>
      </p:sp>
      <p:pic>
        <p:nvPicPr>
          <p:cNvPr id="7" name="Picture 6" descr="BIOS setup Exit menu" title="Figure 3-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680381"/>
            <a:ext cx="5110163" cy="28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4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UEFI Setup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Extensible Firmware Interface (EFI), original version first developed by Intel</a:t>
            </a:r>
          </a:p>
          <a:p>
            <a:r>
              <a:rPr lang="en-US" dirty="0"/>
              <a:t>Improves on BIOS in these ways:</a:t>
            </a:r>
          </a:p>
          <a:p>
            <a:pPr lvl="1"/>
            <a:r>
              <a:rPr lang="en-US" dirty="0"/>
              <a:t>Faster and better booting</a:t>
            </a:r>
          </a:p>
          <a:p>
            <a:pPr lvl="1"/>
            <a:r>
              <a:rPr lang="en-US" dirty="0"/>
              <a:t>Mouse-enabled interface</a:t>
            </a:r>
          </a:p>
          <a:p>
            <a:pPr lvl="1"/>
            <a:r>
              <a:rPr lang="en-US" dirty="0"/>
              <a:t>Secure boot</a:t>
            </a:r>
          </a:p>
          <a:p>
            <a:pPr lvl="1"/>
            <a:r>
              <a:rPr lang="en-US" dirty="0"/>
              <a:t>Support for hard drives larger than 2 TB</a:t>
            </a:r>
          </a:p>
          <a:p>
            <a:r>
              <a:rPr lang="en-US" dirty="0"/>
              <a:t>Provides a BIOS boot through its Compatibility Support Module (CSM)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330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DC64AA2-0F84-4066-A487-F7F65CDDC25A}" type="slidenum">
              <a:rPr lang="en-US" smtClean="0"/>
              <a:pPr eaLnBrk="1" hangingPunct="1"/>
              <a:t>44</a:t>
            </a:fld>
            <a:endParaRPr lang="en-US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Maintaining a Motherboard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Motherboard is considered a field replaceable unit</a:t>
            </a:r>
          </a:p>
          <a:p>
            <a:pPr lvl="1" eaLnBrk="1" hangingPunct="1"/>
            <a:r>
              <a:rPr lang="en-US" dirty="0"/>
              <a:t>Need to know how to:</a:t>
            </a:r>
          </a:p>
          <a:p>
            <a:pPr lvl="2" eaLnBrk="1" hangingPunct="1"/>
            <a:r>
              <a:rPr lang="en-US" dirty="0"/>
              <a:t>Update motherboard drivers</a:t>
            </a:r>
          </a:p>
          <a:p>
            <a:pPr lvl="2" eaLnBrk="1" hangingPunct="1"/>
            <a:r>
              <a:rPr lang="en-US" dirty="0"/>
              <a:t>Flash BIOS or UEFI</a:t>
            </a:r>
          </a:p>
          <a:p>
            <a:pPr lvl="2" eaLnBrk="1" hangingPunct="1"/>
            <a:r>
              <a:rPr lang="en-US" dirty="0"/>
              <a:t>Replace CMOS battery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47E57E8-59F9-46E8-9049-FBED337E0451}" type="slidenum">
              <a:rPr lang="en-US" smtClean="0"/>
              <a:pPr eaLnBrk="1" hangingPunct="1"/>
              <a:t>45</a:t>
            </a:fld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Updating Motherboard Drivers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500" dirty="0"/>
              <a:t>Device drivers are small programs that allow software to interact with certain hardware</a:t>
            </a:r>
          </a:p>
          <a:p>
            <a:pPr eaLnBrk="1" hangingPunct="1"/>
            <a:r>
              <a:rPr lang="en-US" sz="2500" dirty="0"/>
              <a:t>Use Windows internal drivers, bundled CD drivers, or download drivers from manufacturer site</a:t>
            </a:r>
          </a:p>
          <a:p>
            <a:pPr eaLnBrk="1" hangingPunct="1"/>
            <a:r>
              <a:rPr lang="en-US" sz="2500" dirty="0"/>
              <a:t>Always use 32-bit drivers with a 32-bit OS and 64-bit drivers with a 64-bit OS</a:t>
            </a:r>
          </a:p>
        </p:txBody>
      </p:sp>
    </p:spTree>
    <p:extLst>
      <p:ext uri="{BB962C8B-B14F-4D97-AF65-F5344CB8AC3E}">
        <p14:creationId xmlns:p14="http://schemas.microsoft.com/office/powerpoint/2010/main" val="1617175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47E57E8-59F9-46E8-9049-FBED337E0451}" type="slidenum">
              <a:rPr lang="en-US" smtClean="0"/>
              <a:pPr eaLnBrk="1" hangingPunct="1"/>
              <a:t>46</a:t>
            </a:fld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Flashing BIOS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500" dirty="0"/>
              <a:t>Flashing BIOS is the process of upgrading or refreshing the programming stored on the firmware chip</a:t>
            </a:r>
          </a:p>
          <a:p>
            <a:pPr lvl="1" eaLnBrk="1" hangingPunct="1"/>
            <a:r>
              <a:rPr lang="en-US" sz="2300" dirty="0"/>
              <a:t>BIOS updates are downloaded from motherboard manufacturer’s Web site or third party site</a:t>
            </a:r>
          </a:p>
          <a:p>
            <a:pPr lvl="1" eaLnBrk="1" hangingPunct="1"/>
            <a:r>
              <a:rPr lang="en-US" sz="2300" dirty="0"/>
              <a:t>Performed if:</a:t>
            </a:r>
          </a:p>
          <a:p>
            <a:pPr lvl="2" eaLnBrk="1" hangingPunct="1"/>
            <a:r>
              <a:rPr lang="en-US" sz="2100" dirty="0"/>
              <a:t>System hangs at odd times or during boot</a:t>
            </a:r>
          </a:p>
          <a:p>
            <a:pPr lvl="2" eaLnBrk="1" hangingPunct="1"/>
            <a:r>
              <a:rPr lang="en-US" sz="2100" dirty="0"/>
              <a:t>Motherboard becomes unstable</a:t>
            </a:r>
          </a:p>
          <a:p>
            <a:pPr lvl="2" eaLnBrk="1" hangingPunct="1"/>
            <a:r>
              <a:rPr lang="en-US" sz="2100" dirty="0"/>
              <a:t>Incorporating new feature, or component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BBD7CF0-74DF-482C-881E-3F602C82F37B}" type="slidenum">
              <a:rPr lang="en-US" smtClean="0"/>
              <a:pPr eaLnBrk="1" hangingPunct="1"/>
              <a:t>47</a:t>
            </a:fld>
            <a:endParaRPr lang="en-US" dirty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Flashing BIOS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Methods of installing BIOS updates</a:t>
            </a:r>
          </a:p>
          <a:p>
            <a:pPr lvl="1" eaLnBrk="1" hangingPunct="1"/>
            <a:r>
              <a:rPr lang="en-US" dirty="0"/>
              <a:t>Express BIOS update</a:t>
            </a:r>
          </a:p>
          <a:p>
            <a:pPr lvl="1" eaLnBrk="1" hangingPunct="1"/>
            <a:r>
              <a:rPr lang="en-US" dirty="0"/>
              <a:t>Update from a USB flash drive using setup BIOS</a:t>
            </a:r>
          </a:p>
          <a:p>
            <a:pPr lvl="1" eaLnBrk="1" hangingPunct="1"/>
            <a:r>
              <a:rPr lang="en-US" dirty="0"/>
              <a:t>Update using a bootable CD</a:t>
            </a:r>
          </a:p>
          <a:p>
            <a:pPr lvl="1" eaLnBrk="1" hangingPunct="1"/>
            <a:r>
              <a:rPr lang="en-US" dirty="0"/>
              <a:t>Recovery from a failed update</a:t>
            </a:r>
          </a:p>
          <a:p>
            <a:pPr eaLnBrk="1" hangingPunct="1"/>
            <a:r>
              <a:rPr lang="en-US" dirty="0"/>
              <a:t>“If it’s not broke, don’t fix it” – only update if you’re having trouble with a motherboard</a:t>
            </a:r>
          </a:p>
          <a:p>
            <a:pPr eaLnBrk="1" hangingPunct="1"/>
            <a:r>
              <a:rPr lang="en-US" dirty="0"/>
              <a:t>Don’t update unless the update is a later version than the one installed</a:t>
            </a:r>
          </a:p>
          <a:p>
            <a:pPr eaLnBrk="1" hangingPunct="1"/>
            <a:r>
              <a:rPr lang="en-US" dirty="0"/>
              <a:t>Update should not be interrupted while in progress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Flashing UEFI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6863"/>
            <a:ext cx="8229600" cy="4525963"/>
          </a:xfrm>
        </p:spPr>
        <p:txBody>
          <a:bodyPr/>
          <a:lstStyle/>
          <a:p>
            <a:r>
              <a:rPr lang="en-US" dirty="0"/>
              <a:t>UEFI updates are more secure than BIOS updates</a:t>
            </a:r>
          </a:p>
          <a:p>
            <a:pPr lvl="1"/>
            <a:r>
              <a:rPr lang="en-US" dirty="0"/>
              <a:t>Require digital signatures for update to be verified</a:t>
            </a:r>
          </a:p>
          <a:p>
            <a:r>
              <a:rPr lang="en-US" dirty="0"/>
              <a:t>UEFI firmware, drivers, and databases can be updated by way of a USB flash drive or from within Windows</a:t>
            </a:r>
          </a:p>
          <a:p>
            <a:r>
              <a:rPr lang="en-US" dirty="0"/>
              <a:t>Windows updates sometimes include UEFI updates</a:t>
            </a:r>
          </a:p>
          <a:p>
            <a:pPr lvl="1"/>
            <a:r>
              <a:rPr lang="en-US" dirty="0"/>
              <a:t>When Windows receives a UEFI update, it hands off the update to UEFI</a:t>
            </a:r>
          </a:p>
          <a:p>
            <a:pPr lvl="1"/>
            <a:r>
              <a:rPr lang="en-US" dirty="0"/>
              <a:t>Firmware is responsible for applying the update and displays a screen letting user know not to disturb the system while the update is in progress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30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Jumpers to Clear BIOS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Jumper – two small posts or metal pins that stick up off the motherboard that is open or closed</a:t>
            </a:r>
          </a:p>
          <a:p>
            <a:pPr lvl="1" eaLnBrk="1" hangingPunct="1"/>
            <a:r>
              <a:rPr lang="en-US" dirty="0"/>
              <a:t>Open jumper has no cover and a closed jumper has a cover on the two pins</a:t>
            </a:r>
          </a:p>
          <a:p>
            <a:pPr eaLnBrk="1" hangingPunct="1"/>
            <a:r>
              <a:rPr lang="en-US" dirty="0"/>
              <a:t>Jumpers can be used to clear a forgotten supervisor or power-on password </a:t>
            </a:r>
          </a:p>
          <a:p>
            <a:pPr eaLnBrk="1" hangingPunct="1"/>
            <a:r>
              <a:rPr lang="en-US" dirty="0"/>
              <a:t>If flashing BIOS fails, a jumper can</a:t>
            </a:r>
          </a:p>
          <a:p>
            <a:pPr marL="0" indent="0" eaLnBrk="1" hangingPunct="1">
              <a:buNone/>
            </a:pPr>
            <a:r>
              <a:rPr lang="en-US" dirty="0"/>
              <a:t>    be set to undo the update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FE184-26EC-4F6A-8AEF-0F5463EB5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3744912"/>
            <a:ext cx="23812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1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EFAD326-BCD2-4395-8EAA-7D8792FC41A7}" type="slidenum">
              <a:rPr lang="en-US" smtClean="0"/>
              <a:pPr eaLnBrk="1" hangingPunct="1"/>
              <a:t>5</a:t>
            </a:fld>
            <a:endParaRPr 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Motherboard Form Factors</a:t>
            </a:r>
          </a:p>
        </p:txBody>
      </p:sp>
      <p:pic>
        <p:nvPicPr>
          <p:cNvPr id="2" name="Picture 1" descr="A Mini-ITX motherboard" title="Figure 3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828800"/>
            <a:ext cx="4800600" cy="3409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7601" y="5603488"/>
            <a:ext cx="2628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Figure 3-3  </a:t>
            </a:r>
            <a:r>
              <a:rPr lang="en-US" sz="1200" dirty="0"/>
              <a:t>A Mini-ITX motherboard</a:t>
            </a:r>
          </a:p>
        </p:txBody>
      </p:sp>
    </p:spTree>
    <p:extLst>
      <p:ext uri="{BB962C8B-B14F-4D97-AF65-F5344CB8AC3E}">
        <p14:creationId xmlns:p14="http://schemas.microsoft.com/office/powerpoint/2010/main" val="1300142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7EB5688-E782-49A9-AEB1-F27614AB7931}" type="slidenum">
              <a:rPr lang="en-US" smtClean="0"/>
              <a:pPr eaLnBrk="1" hangingPunct="1"/>
              <a:t>50</a:t>
            </a:fld>
            <a:endParaRPr lang="en-US" dirty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Replacing the CMOS Battery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CMOS (complementary metal-oxide semiconductor) RAM is a small amount of memory stored on the motherboard that retains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Even when computer is turned off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If the CMOS battery is disconnected or fails, setup information is lost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D6502-3F0B-41B5-BC6B-70CAE8CD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4267200"/>
            <a:ext cx="425767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7EB5688-E782-49A9-AEB1-F27614AB7931}" type="slidenum">
              <a:rPr lang="en-US" smtClean="0"/>
              <a:pPr eaLnBrk="1" hangingPunct="1"/>
              <a:t>51</a:t>
            </a:fld>
            <a:endParaRPr lang="en-US" dirty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Replacing the CMOS Battery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replace the CMOS battery: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Choose correct replacement battery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Power down system, unplug it, press power button to drain the power, remove case cover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Use ESD strap, remove old battery using a flat-head screwdriver, pop new battery into place</a:t>
            </a:r>
          </a:p>
        </p:txBody>
      </p:sp>
    </p:spTree>
    <p:extLst>
      <p:ext uri="{BB962C8B-B14F-4D97-AF65-F5344CB8AC3E}">
        <p14:creationId xmlns:p14="http://schemas.microsoft.com/office/powerpoint/2010/main" val="1332104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or Replacing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motherboard is considered a field replaceable unit</a:t>
            </a:r>
          </a:p>
          <a:p>
            <a:r>
              <a:rPr lang="en-US" dirty="0"/>
              <a:t>A technician needs to know how to:</a:t>
            </a:r>
          </a:p>
          <a:p>
            <a:pPr lvl="1"/>
            <a:r>
              <a:rPr lang="en-US" dirty="0"/>
              <a:t>Select an appropriate motherboard</a:t>
            </a:r>
          </a:p>
          <a:p>
            <a:pPr lvl="1"/>
            <a:r>
              <a:rPr lang="en-US" dirty="0"/>
              <a:t>Install or replace one in a desktop or laptop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8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a Desktop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Three approaches to selecting a motherboard:</a:t>
            </a:r>
          </a:p>
          <a:p>
            <a:pPr lvl="1"/>
            <a:r>
              <a:rPr lang="en-US" dirty="0"/>
              <a:t>Select the board that provides the most room for expansion, so you can upgrade and exchange components and add devices easily</a:t>
            </a:r>
          </a:p>
          <a:p>
            <a:pPr lvl="1"/>
            <a:r>
              <a:rPr lang="en-US" dirty="0"/>
              <a:t>Select the board that best suits the needs of the computer’s current configuration</a:t>
            </a:r>
          </a:p>
          <a:p>
            <a:pPr lvl="1"/>
            <a:r>
              <a:rPr lang="en-US" dirty="0"/>
              <a:t>Select a motherboard that meets your present needs with moderate room for expansion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4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a Desktop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Consider the following when selecting a motherboard:</a:t>
            </a:r>
          </a:p>
          <a:p>
            <a:pPr lvl="1"/>
            <a:r>
              <a:rPr lang="en-US" dirty="0"/>
              <a:t>Form factor</a:t>
            </a:r>
          </a:p>
          <a:p>
            <a:pPr lvl="1"/>
            <a:r>
              <a:rPr lang="en-US" dirty="0"/>
              <a:t>The brand (Intel or AMD) and model processors the board supports</a:t>
            </a:r>
          </a:p>
          <a:p>
            <a:pPr lvl="1"/>
            <a:r>
              <a:rPr lang="en-US" dirty="0"/>
              <a:t>Chipset and memory speeds the board supports</a:t>
            </a:r>
          </a:p>
          <a:p>
            <a:pPr lvl="1"/>
            <a:r>
              <a:rPr lang="en-US" dirty="0"/>
              <a:t>Expansion slots (type and how many needed)</a:t>
            </a:r>
          </a:p>
          <a:p>
            <a:pPr lvl="1"/>
            <a:r>
              <a:rPr lang="en-US" dirty="0"/>
              <a:t>Hard drive controllers</a:t>
            </a:r>
          </a:p>
          <a:p>
            <a:pPr lvl="1"/>
            <a:r>
              <a:rPr lang="en-US" dirty="0"/>
              <a:t>Case</a:t>
            </a:r>
          </a:p>
          <a:p>
            <a:pPr lvl="1"/>
            <a:r>
              <a:rPr lang="en-US" dirty="0"/>
              <a:t>Price and warranty</a:t>
            </a:r>
          </a:p>
          <a:p>
            <a:pPr lvl="1"/>
            <a:r>
              <a:rPr lang="en-US" dirty="0"/>
              <a:t>Support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73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DBEAABE-5265-469A-9DAF-024FFD078A12}" type="slidenum">
              <a:rPr lang="en-US" smtClean="0"/>
              <a:pPr eaLnBrk="1" hangingPunct="1"/>
              <a:t>55</a:t>
            </a:fld>
            <a:endParaRPr lang="en-US" dirty="0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Install or Replace a Motherboard</a:t>
            </a:r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General process for replacing a motherboard: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1. Verify right motherboard is selected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2. Get familiar with documentation, features, settings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3. Remove components to reach old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4. Install the I/O shield (metal plate)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5. Install motherboard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6. Install processor and processor cooler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7. Install 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8. Attach cabling (case switches, power supply, drives)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B167832-E64A-436F-9DAC-F04A58C3E780}" type="slidenum">
              <a:rPr lang="en-US" smtClean="0"/>
              <a:pPr eaLnBrk="1" hangingPunct="1"/>
              <a:t>56</a:t>
            </a:fld>
            <a:endParaRPr lang="en-US" dirty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Install or Replace a Motherboard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39409"/>
            <a:ext cx="8229600" cy="4419600"/>
          </a:xfrm>
        </p:spPr>
        <p:txBody>
          <a:bodyPr/>
          <a:lstStyle/>
          <a:p>
            <a:pPr eaLnBrk="1" hangingPunct="1"/>
            <a:r>
              <a:rPr lang="en-US" dirty="0"/>
              <a:t>General process for replacing motherboard (cont’d.)</a:t>
            </a:r>
          </a:p>
          <a:p>
            <a:pPr lvl="1" eaLnBrk="1" hangingPunct="1"/>
            <a:r>
              <a:rPr lang="en-US" dirty="0"/>
              <a:t> 9. Install video card on motherboard</a:t>
            </a:r>
          </a:p>
          <a:p>
            <a:pPr lvl="1" eaLnBrk="1" hangingPunct="1"/>
            <a:r>
              <a:rPr lang="en-US" dirty="0"/>
              <a:t>10. Plug in PC, attach monitor, keyboard</a:t>
            </a:r>
          </a:p>
          <a:p>
            <a:pPr lvl="1" eaLnBrk="1" hangingPunct="1"/>
            <a:r>
              <a:rPr lang="en-US" dirty="0"/>
              <a:t>11. Boot system, enter UEFI/BIOS setup</a:t>
            </a:r>
          </a:p>
          <a:p>
            <a:pPr lvl="1" eaLnBrk="1" hangingPunct="1"/>
            <a:r>
              <a:rPr lang="en-US" dirty="0"/>
              <a:t>12. Observe POST, verify no errors</a:t>
            </a:r>
          </a:p>
          <a:p>
            <a:pPr lvl="1" eaLnBrk="1" hangingPunct="1"/>
            <a:r>
              <a:rPr lang="en-US" dirty="0"/>
              <a:t>13. Verify Windows starts with no errors</a:t>
            </a:r>
          </a:p>
          <a:p>
            <a:pPr lvl="1" eaLnBrk="1" hangingPunct="1"/>
            <a:r>
              <a:rPr lang="en-US" dirty="0"/>
              <a:t>14. Install the motherboard drivers</a:t>
            </a:r>
          </a:p>
          <a:p>
            <a:pPr lvl="1" eaLnBrk="1" hangingPunct="1"/>
            <a:r>
              <a:rPr lang="en-US" dirty="0"/>
              <a:t>15. Install other expansion cards and drivers</a:t>
            </a:r>
          </a:p>
          <a:p>
            <a:pPr lvl="1" eaLnBrk="1" hangingPunct="1"/>
            <a:r>
              <a:rPr lang="en-US" dirty="0"/>
              <a:t>16. Verify system operating properly, make final OS and UEFI/BIOS adjustments</a:t>
            </a:r>
          </a:p>
          <a:p>
            <a:pPr lvl="2" eaLnBrk="1" hangingPunct="1"/>
            <a:r>
              <a:rPr lang="en-US" dirty="0"/>
              <a:t>setting power-on passwords</a:t>
            </a:r>
          </a:p>
          <a:p>
            <a:pPr marL="457200" lvl="1" indent="0" eaLnBrk="1" hangingPunct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a Laptop System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need to fully disassemble the entire notebook</a:t>
            </a:r>
          </a:p>
          <a:p>
            <a:pPr lvl="1"/>
            <a:r>
              <a:rPr lang="en-US" dirty="0"/>
              <a:t>Consider alternatives before proceeding</a:t>
            </a:r>
          </a:p>
          <a:p>
            <a:r>
              <a:rPr lang="en-US" dirty="0"/>
              <a:t>General procedure for replacing the motherboard:</a:t>
            </a:r>
          </a:p>
          <a:p>
            <a:pPr lvl="1"/>
            <a:r>
              <a:rPr lang="en-US" dirty="0"/>
              <a:t>Remove the keyboard, optical drive, and mini PCIe card</a:t>
            </a:r>
          </a:p>
          <a:p>
            <a:pPr lvl="1"/>
            <a:r>
              <a:rPr lang="en-US" dirty="0"/>
              <a:t>Remove the notebook lid and keyboard bezel assembly</a:t>
            </a:r>
          </a:p>
          <a:p>
            <a:pPr lvl="1"/>
            <a:r>
              <a:rPr lang="en-US" dirty="0"/>
              <a:t>Lift up the assembly and disconnect two cables connecting it to the motherboard</a:t>
            </a:r>
          </a:p>
          <a:p>
            <a:pPr lvl="1"/>
            <a:r>
              <a:rPr lang="en-US" dirty="0"/>
              <a:t>Remove CPU and DVD drive</a:t>
            </a:r>
          </a:p>
          <a:p>
            <a:pPr lvl="1"/>
            <a:r>
              <a:rPr lang="en-US" dirty="0"/>
              <a:t>Remove screw that hold motherboard in place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49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3A9BCFF0-C9FA-4718-A910-5F073DDB54D3}" type="slidenum">
              <a:rPr lang="en-US" smtClean="0"/>
              <a:pPr eaLnBrk="1" hangingPunct="1"/>
              <a:t>58</a:t>
            </a:fld>
            <a:endParaRPr lang="en-US" dirty="0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The motherboard is the most complicated of all components inside a computer</a:t>
            </a:r>
          </a:p>
          <a:p>
            <a:pPr eaLnBrk="1" hangingPunct="1"/>
            <a:r>
              <a:rPr lang="en-US" dirty="0"/>
              <a:t>Most popular motherboard form factors are ATX, MicroATX and Mini-ITX</a:t>
            </a:r>
          </a:p>
          <a:p>
            <a:pPr eaLnBrk="1" hangingPunct="1"/>
            <a:r>
              <a:rPr lang="en-US" dirty="0"/>
              <a:t>Motherboard will have one or more processor sockets</a:t>
            </a:r>
          </a:p>
          <a:p>
            <a:pPr eaLnBrk="1" hangingPunct="1"/>
            <a:r>
              <a:rPr lang="en-US" dirty="0"/>
              <a:t>Chipset embedded on the motherboard determines what kind of processor/memory are supported</a:t>
            </a:r>
          </a:p>
          <a:p>
            <a:pPr eaLnBrk="1" hangingPunct="1"/>
            <a:r>
              <a:rPr lang="en-US" dirty="0"/>
              <a:t>Major advancements in Intel: Accelerated Hub Architecture, Nehalem chipsets, and Sandy Bridge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3720356-B31A-4420-BB61-6E941AA8493F}" type="slidenum">
              <a:rPr lang="en-US" smtClean="0"/>
              <a:pPr eaLnBrk="1" hangingPunct="1"/>
              <a:t>59</a:t>
            </a:fld>
            <a:endParaRPr lang="en-US" dirty="0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Buses include conventional PCI, PIC-X, and PCI Express</a:t>
            </a:r>
          </a:p>
          <a:p>
            <a:pPr eaLnBrk="1" hangingPunct="1"/>
            <a:r>
              <a:rPr lang="en-US" dirty="0"/>
              <a:t>Some components can be built into the motherboard, called on-board components</a:t>
            </a:r>
          </a:p>
          <a:p>
            <a:pPr eaLnBrk="1" hangingPunct="1"/>
            <a:r>
              <a:rPr lang="en-US" dirty="0"/>
              <a:t>Firmware that controls a motherboard and the boot is the older BIOS and the newer UEFI</a:t>
            </a:r>
          </a:p>
          <a:p>
            <a:pPr eaLnBrk="1" hangingPunct="1"/>
            <a:r>
              <a:rPr lang="en-US" dirty="0"/>
              <a:t>Settings that can be changed include: changing boot order, enabling or disabling onboard devices, support for virtualization, and security settings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EFAD326-BCD2-4395-8EAA-7D8792FC41A7}" type="slidenum">
              <a:rPr lang="en-US" smtClean="0"/>
              <a:pPr eaLnBrk="1" hangingPunct="1"/>
              <a:t>6</a:t>
            </a:fld>
            <a:endParaRPr 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Motherboard Form Factors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20827" y="3586776"/>
            <a:ext cx="2702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Table 3-1</a:t>
            </a:r>
            <a:r>
              <a:rPr lang="en-US" sz="1200" dirty="0"/>
              <a:t> Motherboard form factors</a:t>
            </a:r>
          </a:p>
        </p:txBody>
      </p:sp>
      <p:pic>
        <p:nvPicPr>
          <p:cNvPr id="3" name="Picture 2" descr="Motherboard form factors" title="Table 3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4" y="1385683"/>
            <a:ext cx="6877050" cy="21195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9931"/>
            <a:ext cx="4044966" cy="22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38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Motherboard drivers and/or BIOS might need updating to fix a problem</a:t>
            </a:r>
          </a:p>
          <a:p>
            <a:r>
              <a:rPr lang="en-US" dirty="0"/>
              <a:t>CMOS battery might need replacing </a:t>
            </a:r>
          </a:p>
          <a:p>
            <a:r>
              <a:rPr lang="en-US" dirty="0"/>
              <a:t>When selecting a motherboard pay attention to the form factor, chipset, expansion slots, memory slots, and processors supported</a:t>
            </a:r>
          </a:p>
          <a:p>
            <a:r>
              <a:rPr lang="en-US" dirty="0"/>
              <a:t>Study motherboard manual before installing it</a:t>
            </a:r>
          </a:p>
          <a:p>
            <a:r>
              <a:rPr lang="en-US" dirty="0"/>
              <a:t>For laptops, it’s usually more cost effective to replace the laptop than to replace a failed system board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670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F1AA8CB-8149-4896-87A1-7EA5C97B387F}" type="slidenum">
              <a:rPr lang="en-US" smtClean="0"/>
              <a:pPr eaLnBrk="1" hangingPunct="1"/>
              <a:t>7</a:t>
            </a:fld>
            <a:endParaRPr lang="en-US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Processor Sockets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Processor socket – determines which processors a board can support</a:t>
            </a:r>
          </a:p>
          <a:p>
            <a:pPr lvl="1" eaLnBrk="1" hangingPunct="1"/>
            <a:r>
              <a:rPr lang="en-US" dirty="0"/>
              <a:t>Socket holds Intel or AMD processors</a:t>
            </a:r>
          </a:p>
          <a:p>
            <a:pPr eaLnBrk="1" hangingPunct="1"/>
            <a:r>
              <a:rPr lang="en-US" dirty="0"/>
              <a:t>Sockets for Intel processors</a:t>
            </a:r>
          </a:p>
          <a:p>
            <a:pPr lvl="1" eaLnBrk="1" hangingPunct="1"/>
            <a:r>
              <a:rPr lang="en-US" dirty="0"/>
              <a:t>Intel makes several type of processors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/>
              <a:t>A+ Guide to Hardware, 9th Edition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84349AB-83E8-409D-B371-0BC69DABB185}" type="slidenum">
              <a:rPr lang="en-US" smtClean="0"/>
              <a:pPr eaLnBrk="1" hangingPunct="1"/>
              <a:t>8</a:t>
            </a:fld>
            <a:endParaRPr lang="en-US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Processor Sockets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These processors and their corresponding sockets use different methods to make contacts between them:</a:t>
            </a:r>
          </a:p>
          <a:p>
            <a:pPr lvl="1" eaLnBrk="1" hangingPunct="1"/>
            <a:r>
              <a:rPr lang="en-US" dirty="0"/>
              <a:t>Pin grid array (PGA) socket</a:t>
            </a:r>
          </a:p>
          <a:p>
            <a:pPr lvl="2" eaLnBrk="1" hangingPunct="1"/>
            <a:r>
              <a:rPr lang="en-US" dirty="0"/>
              <a:t>Pins aligned in uniform rows around socket</a:t>
            </a:r>
          </a:p>
          <a:p>
            <a:pPr lvl="1" eaLnBrk="1" hangingPunct="1"/>
            <a:r>
              <a:rPr lang="en-US" dirty="0"/>
              <a:t>Land grid array (LGA)</a:t>
            </a:r>
          </a:p>
          <a:p>
            <a:pPr lvl="2" eaLnBrk="1" hangingPunct="1"/>
            <a:r>
              <a:rPr lang="en-US" dirty="0"/>
              <a:t>Uses lands (pads) rather than pins</a:t>
            </a:r>
          </a:p>
          <a:p>
            <a:pPr lvl="2" eaLnBrk="1" hangingPunct="1"/>
            <a:r>
              <a:rPr lang="en-US" dirty="0"/>
              <a:t>Examples of LGA sockets: LGA775 and LGA1366</a:t>
            </a:r>
          </a:p>
          <a:p>
            <a:pPr lvl="1" eaLnBrk="1" hangingPunct="1"/>
            <a:r>
              <a:rPr lang="en-US" dirty="0"/>
              <a:t>Flip-chip land grid array (FCLGA) socket</a:t>
            </a:r>
          </a:p>
          <a:p>
            <a:pPr lvl="2" eaLnBrk="1" hangingPunct="1"/>
            <a:r>
              <a:rPr lang="en-US" dirty="0"/>
              <a:t>Chip is flipped over so that the top of the chip is on the bottom and makes contact with the socket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Sockets and processor use different methods to make contacts between them (cont’d):</a:t>
            </a:r>
          </a:p>
          <a:p>
            <a:pPr lvl="1" eaLnBrk="1" hangingPunct="1"/>
            <a:r>
              <a:rPr lang="en-US" dirty="0"/>
              <a:t>Staggered pin grid array (SPGA)</a:t>
            </a:r>
          </a:p>
          <a:p>
            <a:pPr lvl="2" eaLnBrk="1" hangingPunct="1"/>
            <a:r>
              <a:rPr lang="en-US" dirty="0"/>
              <a:t>Pins staggered over socket</a:t>
            </a:r>
          </a:p>
          <a:p>
            <a:pPr lvl="2" eaLnBrk="1" hangingPunct="1"/>
            <a:r>
              <a:rPr lang="en-US" dirty="0"/>
              <a:t>Squeezes more pins into a small space</a:t>
            </a:r>
          </a:p>
          <a:p>
            <a:pPr lvl="1" eaLnBrk="1" hangingPunct="1"/>
            <a:r>
              <a:rPr lang="en-US" dirty="0"/>
              <a:t>Ball grid array (BGA)</a:t>
            </a:r>
          </a:p>
          <a:p>
            <a:pPr lvl="2" eaLnBrk="1" hangingPunct="1"/>
            <a:r>
              <a:rPr lang="en-US" dirty="0"/>
              <a:t>Not really a socket</a:t>
            </a:r>
          </a:p>
          <a:p>
            <a:pPr lvl="2" eaLnBrk="1" hangingPunct="1"/>
            <a:r>
              <a:rPr lang="en-US" dirty="0"/>
              <a:t>Processor is soldered to the motherboard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A+ Guide to Hardware, 9th Edition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75020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6310</Words>
  <Application>Microsoft Office PowerPoint</Application>
  <PresentationFormat>On-screen Show (4:3)</PresentationFormat>
  <Paragraphs>960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Times New Roman</vt:lpstr>
      <vt:lpstr>1_Default Design</vt:lpstr>
      <vt:lpstr>3_Default Design</vt:lpstr>
      <vt:lpstr>A+ Guide to Hardware, 9th Edition</vt:lpstr>
      <vt:lpstr>Objectives</vt:lpstr>
      <vt:lpstr>Motherboard Types and Features</vt:lpstr>
      <vt:lpstr>Motherboard Form Factors</vt:lpstr>
      <vt:lpstr>Motherboard Form Factors</vt:lpstr>
      <vt:lpstr>Motherboard Form Factors</vt:lpstr>
      <vt:lpstr>Processor Sockets</vt:lpstr>
      <vt:lpstr>Processor Sockets</vt:lpstr>
      <vt:lpstr>Processor Sockets</vt:lpstr>
      <vt:lpstr>Processor Sockets</vt:lpstr>
      <vt:lpstr>Processor Sockets</vt:lpstr>
      <vt:lpstr>Processor Sockets</vt:lpstr>
      <vt:lpstr>Processor Sockets</vt:lpstr>
      <vt:lpstr>Processor Sockets</vt:lpstr>
      <vt:lpstr>The Chipset</vt:lpstr>
      <vt:lpstr>The Chipset</vt:lpstr>
      <vt:lpstr>The Chipset</vt:lpstr>
      <vt:lpstr>The Chipset</vt:lpstr>
      <vt:lpstr>The Chipset</vt:lpstr>
      <vt:lpstr>The Chipset</vt:lpstr>
      <vt:lpstr>The Chipset</vt:lpstr>
      <vt:lpstr>Buses and Expansion Slots</vt:lpstr>
      <vt:lpstr>Buses and Expansion Slots</vt:lpstr>
      <vt:lpstr>Buses and Expansion Slots</vt:lpstr>
      <vt:lpstr>Buses and Expansion Slots</vt:lpstr>
      <vt:lpstr>Buses and Expansion Slots</vt:lpstr>
      <vt:lpstr>Buses and Expansion Slots</vt:lpstr>
      <vt:lpstr>Buses and Expansion Slots</vt:lpstr>
      <vt:lpstr>Buses and Expansion Slots</vt:lpstr>
      <vt:lpstr>Buses and Expansion Slots</vt:lpstr>
      <vt:lpstr>Buses and Expansion Slots</vt:lpstr>
      <vt:lpstr>Onboard Ports and Connectors</vt:lpstr>
      <vt:lpstr>Onboard Ports and Connectors</vt:lpstr>
      <vt:lpstr>Configuring a Motherboard</vt:lpstr>
      <vt:lpstr>Using BIOS Setup To Configure a Motherboard</vt:lpstr>
      <vt:lpstr>Using BIOS Setup To Configure a Motherboard</vt:lpstr>
      <vt:lpstr>Using Setup BIOS To Configure a Motherboard</vt:lpstr>
      <vt:lpstr>Using Setup BIOS To Configure a Motherboard</vt:lpstr>
      <vt:lpstr>Using Setup BIOS To Configure a Motherboard</vt:lpstr>
      <vt:lpstr>Using Setup BIOS To Configure a Motherboard</vt:lpstr>
      <vt:lpstr>Using Setup BIOS To Configure a Motherboard</vt:lpstr>
      <vt:lpstr>Using Setup BIOS To Configure a Motherboard</vt:lpstr>
      <vt:lpstr>Using UEFI Setup to Configure a Motherboard</vt:lpstr>
      <vt:lpstr>Maintaining a Motherboard</vt:lpstr>
      <vt:lpstr>Updating Motherboard Drivers</vt:lpstr>
      <vt:lpstr>Flashing BIOS</vt:lpstr>
      <vt:lpstr>Flashing BIOS</vt:lpstr>
      <vt:lpstr>Flashing UEFI</vt:lpstr>
      <vt:lpstr>Using Jumpers to Clear BIOS Settings</vt:lpstr>
      <vt:lpstr>Replacing the CMOS Battery</vt:lpstr>
      <vt:lpstr>Replacing the CMOS Battery</vt:lpstr>
      <vt:lpstr>Installing or Replacing a Motherboard</vt:lpstr>
      <vt:lpstr>How to Select a Desktop Motherboard</vt:lpstr>
      <vt:lpstr>How to Select a Desktop Motherboard</vt:lpstr>
      <vt:lpstr>How to Install or Replace a Motherboard</vt:lpstr>
      <vt:lpstr>How to Install or Replace a Motherboard</vt:lpstr>
      <vt:lpstr>Replacing a Laptop System Board</vt:lpstr>
      <vt:lpstr>Summary</vt:lpstr>
      <vt:lpstr>Summary</vt:lpstr>
      <vt:lpstr>Summary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562</cp:revision>
  <dcterms:created xsi:type="dcterms:W3CDTF">2009-09-28T16:45:54Z</dcterms:created>
  <dcterms:modified xsi:type="dcterms:W3CDTF">2021-02-05T07:55:45Z</dcterms:modified>
</cp:coreProperties>
</file>